
<file path=[Content_Types].xml><?xml version="1.0" encoding="utf-8"?>
<Types xmlns="http://schemas.openxmlformats.org/package/2006/content-types">
  <Default ContentType="application/x-fontdata" Extension="fntdata"/>
  <Default ContentType="image/jpeg" Extension="jpeg"/>
  <Default ContentType="video/mp4" Extension="mp4"/>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notesSlide+xml" PartName="/ppt/notesSlides/notesSlide8.xml"/>
  <Override ContentType="application/vnd.openxmlformats-officedocument.presentationml.notesSlide+xml" PartName="/ppt/notesSlides/notesSlide9.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17"/>
  </p:notesMasterIdLst>
  <p:sldIdLst>
    <p:sldId id="256" r:id="rId6"/>
    <p:sldId id="257" r:id="rId7"/>
    <p:sldId id="258" r:id="rId8"/>
    <p:sldId id="259" r:id="rId9"/>
    <p:sldId id="260" r:id="rId10"/>
    <p:sldId id="261" r:id="rId11"/>
    <p:sldId id="262" r:id="rId12"/>
    <p:sldId id="263" r:id="rId13"/>
    <p:sldId id="264" r:id="rId14"/>
    <p:sldId id="265" r:id="rId15"/>
    <p:sldId id="266" r:id="rId16"/>
  </p:sldIdLst>
  <p:sldSz cx="18288000" cy="10287000"/>
  <p:notesSz cx="6858000" cy="9144000"/>
  <p:embeddedFontLst>
    <p:embeddedFont>
      <p:font typeface="Montserrat Bold" charset="1" panose="00000800000000000000"/>
      <p:regular r:id="rId20"/>
    </p:embeddedFont>
    <p:embeddedFont>
      <p:font typeface="Montserrat" charset="1" panose="00000500000000000000"/>
      <p:regular r:id="rId21"/>
    </p:embeddedFont>
    <p:embeddedFont>
      <p:font typeface="Montserrat Semi-Bold" charset="1" panose="00000700000000000000"/>
      <p:regular r:id="rId22"/>
    </p:embeddedFont>
    <p:embeddedFont>
      <p:font typeface="Glacial Indifference" charset="1" panose="00000000000000000000"/>
      <p:regular r:id="rId24"/>
    </p:embeddedFont>
    <p:embeddedFont>
      <p:font typeface="Glacial Indifference Bold" charset="1" panose="00000800000000000000"/>
      <p:regular r:id="rId25"/>
    </p:embeddedFont>
    <p:embeddedFont>
      <p:font typeface="Canva Sans" charset="1" panose="020B0503030501040103"/>
      <p:regular r:id="rId26"/>
    </p:embeddedFont>
    <p:embeddedFont>
      <p:font typeface="Etna Sans Serif" charset="1" panose="02000600000000000000"/>
      <p:regular r:id="rId27"/>
    </p:embeddedFont>
    <p:embeddedFont>
      <p:font typeface="Canva Sans Bold" charset="1" panose="020B0803030501040103"/>
      <p:regular r:id="rId29"/>
    </p:embeddedFont>
    <p:embeddedFont>
      <p:font typeface="Canva Sans Medium" charset="1" panose="020B0603030501040103"/>
      <p:regular r:id="rId3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notesMasters/notesMaster1.xml" Type="http://schemas.openxmlformats.org/officeDocument/2006/relationships/notesMaster"/><Relationship Id="rId18" Target="theme/theme2.xml" Type="http://schemas.openxmlformats.org/officeDocument/2006/relationships/theme"/><Relationship Id="rId19" Target="notesSlides/notesSlide1.xml" Type="http://schemas.openxmlformats.org/officeDocument/2006/relationships/notesSlide"/><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notesSlides/notesSlide2.xml" Type="http://schemas.openxmlformats.org/officeDocument/2006/relationships/notesSlide"/><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notesSlides/notesSlide3.xml" Type="http://schemas.openxmlformats.org/officeDocument/2006/relationships/notesSlide"/><Relationship Id="rId29" Target="fonts/font29.fntdata" Type="http://schemas.openxmlformats.org/officeDocument/2006/relationships/font"/><Relationship Id="rId3" Target="viewProps.xml" Type="http://schemas.openxmlformats.org/officeDocument/2006/relationships/viewProps"/><Relationship Id="rId30" Target="notesSlides/notesSlide4.xml" Type="http://schemas.openxmlformats.org/officeDocument/2006/relationships/notesSlide"/><Relationship Id="rId31" Target="notesSlides/notesSlide5.xml" Type="http://schemas.openxmlformats.org/officeDocument/2006/relationships/notesSlide"/><Relationship Id="rId32" Target="notesSlides/notesSlide6.xml" Type="http://schemas.openxmlformats.org/officeDocument/2006/relationships/notesSlide"/><Relationship Id="rId33" Target="notesSlides/notesSlide7.xml" Type="http://schemas.openxmlformats.org/officeDocument/2006/relationships/notesSlide"/><Relationship Id="rId34" Target="notesSlides/notesSlide8.xml" Type="http://schemas.openxmlformats.org/officeDocument/2006/relationships/notesSlide"/><Relationship Id="rId35" Target="notesSlides/notesSlide9.xml" Type="http://schemas.openxmlformats.org/officeDocument/2006/relationships/notesSlide"/><Relationship Id="rId36" Target="fonts/font36.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xml" Type="http://schemas.openxmlformats.org/officeDocument/2006/relationships/slide"/></Relationships>
</file>

<file path=ppt/notesSlides/_rels/notesSlide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xml" Type="http://schemas.openxmlformats.org/officeDocument/2006/relationships/slide"/></Relationships>
</file>

<file path=ppt/notesSlides/_rels/notesSlide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xml" Type="http://schemas.openxmlformats.org/officeDocument/2006/relationships/slide"/></Relationships>
</file>

<file path=ppt/notesSlides/_rels/notesSlide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5.xml" Type="http://schemas.openxmlformats.org/officeDocument/2006/relationships/slide"/></Relationships>
</file>

<file path=ppt/notesSlides/_rels/notesSlide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6.xml" Type="http://schemas.openxmlformats.org/officeDocument/2006/relationships/slide"/></Relationships>
</file>

<file path=ppt/notesSlides/_rels/notesSlide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7.xml" Type="http://schemas.openxmlformats.org/officeDocument/2006/relationships/slide"/></Relationships>
</file>

<file path=ppt/notesSlides/_rels/notesSlide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8.xml" Type="http://schemas.openxmlformats.org/officeDocument/2006/relationships/slide"/></Relationships>
</file>

<file path=ppt/notesSlides/_rels/notesSlide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9.xml" Type="http://schemas.openxmlformats.org/officeDocument/2006/relationships/slide"/></Relationships>
</file>

<file path=ppt/notesSlides/_rels/notesSlide9.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0.xml" Type="http://schemas.openxmlformats.org/officeDocument/2006/relationships/slide"/></Relationships>
</file>

<file path=ppt/notesSlides/notesSlide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Slide 1: Problem Statement</a:t>
            </a:r>
          </a:p>
          <a:p>
            <a:r>
              <a:rPr lang="en-US"/>
              <a:t/>
            </a:r>
          </a:p>
          <a:p>
            <a:r>
              <a:rPr lang="en-US"/>
              <a:t>“Good evening, we are from group SHE++v5.0. Today, we will be presenting our solution for detecting AI-generated food reviews.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Our problem is:</a:t>
            </a:r>
          </a:p>
          <a:p>
            <a:r>
              <a:rPr lang="en-US"/>
              <a:t>AI-powered review generators are increasingly being used to create fake food reviews that look authentic. These reviews mislead consumers, damage restaurant reputations, and reduce trust in food delivery and review platforms.</a:t>
            </a:r>
          </a:p>
          <a:p>
            <a:r>
              <a:rPr lang="en-US"/>
              <a:t/>
            </a:r>
          </a:p>
          <a:p>
            <a:r>
              <a:rPr lang="en-US"/>
              <a:t>Current moderation methods are not effective in detecting these AI-generated reviews, creating the need for a reliable detection system.</a:t>
            </a:r>
          </a:p>
          <a:p>
            <a:r>
              <a:rPr lang="en-US"/>
              <a:t/>
            </a:r>
          </a:p>
          <a:p>
            <a:r>
              <a:rPr lang="en-US"/>
              <a:t>The Impact from this</a:t>
            </a:r>
          </a:p>
          <a:p>
            <a:r>
              <a:rPr lang="en-US"/>
              <a:t/>
            </a:r>
          </a:p>
          <a:p>
            <a:r>
              <a:rPr lang="en-US"/>
              <a:t>Consumers may make poor food choices based on manipulated ratings.</a:t>
            </a:r>
          </a:p>
          <a:p>
            <a:r>
              <a:rPr lang="en-US"/>
              <a:t/>
            </a:r>
          </a:p>
          <a:p>
            <a:r>
              <a:rPr lang="en-US"/>
              <a:t>Restaurants and vendors face unfair competition and potential reputational damage.</a:t>
            </a:r>
          </a:p>
          <a:p>
            <a:r>
              <a:rPr lang="en-US"/>
              <a:t/>
            </a:r>
          </a:p>
          <a:p>
            <a:r>
              <a:rPr lang="en-US"/>
              <a:t>Our goal is to develop a system that accurately detects AI-generated reviews, helping maintain trust in food platforms and protect both consumers and restaurants.”</a:t>
            </a:r>
          </a:p>
          <a:p>
            <a:r>
              <a:rPr lang="en-US"/>
              <a:t/>
            </a:r>
          </a:p>
          <a:p>
            <a:r>
              <a:rPr lang="en-US"/>
              <a:t>Now I will pass to my friend for the minimum viable product demonstration.</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3.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We start with the users, who interact with the application through a React front end, hosted and managed with AWS Amplify. This provides a simple and responsive interface for users to access the platform.</a:t>
            </a:r>
          </a:p>
          <a:p>
            <a:r>
              <a:rPr lang="en-US"/>
              <a:t/>
            </a:r>
          </a:p>
          <a:p>
            <a:r>
              <a:rPr lang="en-US"/>
              <a:t>Requests from the front end are routed through the API Gateway into our API Layer. Here, AWS Lambda functions handle the logic. One Lambda function directly calls the Google Places API to fetch restaurant data and reviews. This allows us to gather real-time review information directly from the source.</a:t>
            </a:r>
          </a:p>
          <a:p>
            <a:r>
              <a:rPr lang="en-US"/>
              <a:t/>
            </a:r>
          </a:p>
          <a:p>
            <a:r>
              <a:rPr lang="en-US"/>
              <a:t>Once the raw reviews are collected, they are passed to our Processing Lambda, which applies detection logic. This step may include using Amazon Bedrock for AI-based analysis, such as identifying fake or bot-generated reviews.</a:t>
            </a:r>
          </a:p>
          <a:p>
            <a:r>
              <a:rPr lang="en-US"/>
              <a:t/>
            </a:r>
          </a:p>
          <a:p>
            <a:r>
              <a:rPr lang="en-US"/>
              <a:t>On the Data Layer, raw reviews are stored in an S3 bucket for raw data, while processed reviews are saved in a separate S3 bucket for cleaned and analyzed data. Structured information, such as flagged reviews or restaurant-level summaries, is stored in DynamoDB tables for fast querying and reporting.</a:t>
            </a:r>
          </a:p>
          <a:p>
            <a:r>
              <a:rPr lang="en-US"/>
              <a:t/>
            </a:r>
          </a:p>
          <a:p>
            <a:r>
              <a:rPr lang="en-US"/>
              <a:t>The entire process is secured through the Lambda Execution Role, ensuring that each Lambda has controlled access to only the services it needs—such as S3, DynamoDB, Bedrock, and the Google Places API.</a:t>
            </a:r>
          </a:p>
          <a:p>
            <a:r>
              <a:rPr lang="en-US"/>
              <a:t/>
            </a:r>
          </a:p>
          <a:p>
            <a:r>
              <a:rPr lang="en-US"/>
              <a:t>In summary, this architecture enables us to fetch live restaurant reviews, process them with AI models to detect suspicious activity, and securely store both raw and processed insights, creating a scalable, serverless food review detection system."**</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4.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In our website, we used five main AWS services. </a:t>
            </a:r>
          </a:p>
          <a:p>
            <a:r>
              <a:rPr lang="en-US"/>
              <a:t/>
            </a:r>
          </a:p>
          <a:p>
            <a:r>
              <a:rPr lang="en-US"/>
              <a:t>Amplify is responsible for hosting and deploying our React frontend</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5.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API Gateway acts as the bridge, providing REST endpoints to handle POST requests from the frontend</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6.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Lambda serves as the core engine, running the backend logic and linking with other services.</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7.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Bedrock provides the AI capability to analyze reviews and detect fake ones.</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8.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Finally, DynamoDB functions as the database, storing both the review data and the analysis results. </a:t>
            </a:r>
          </a:p>
          <a:p>
            <a:r>
              <a:rPr lang="en-US"/>
              <a:t/>
            </a:r>
          </a:p>
          <a:p>
            <a:r>
              <a:rPr lang="en-US"/>
              <a:t>Working together, these services allow our website to operate smoothly, efficiently, and at scale.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9.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The business impact of our project is significant.</a:t>
            </a:r>
          </a:p>
          <a:p>
            <a:r>
              <a:rPr lang="en-US"/>
              <a:t>First, it enhances trust and transparency by helping restaurants maintain credibility through detecting suspicious content early.</a:t>
            </a:r>
          </a:p>
          <a:p>
            <a:r>
              <a:rPr lang="en-US"/>
              <a:t>Next, it improves the customer experience by reducing the risk of misleading reviews that could affect customer choices.</a:t>
            </a:r>
          </a:p>
          <a:p>
            <a:r>
              <a:rPr lang="en-US"/>
              <a:t>It also supports better decision-making, enabling proactive reputation management and more informed marketing strategies.</a:t>
            </a:r>
          </a:p>
          <a:p>
            <a:r>
              <a:rPr lang="en-US"/>
              <a:t>Finally, it creates competitive advantages by empowering restaurants with insights into their competitors and overall industry review trends.</a:t>
            </a:r>
          </a:p>
          <a:p>
            <a:r>
              <a:rPr lang="en-US"/>
              <a:t/>
            </a:r>
          </a:p>
          <a:p>
            <a:r>
              <a:rPr lang="en-US"/>
              <a:t>For future improvements, our project can suggest highly rated restaurants, giving customers more choices.</a:t>
            </a:r>
          </a:p>
          <a:p>
            <a:r>
              <a:rPr lang="en-US"/>
              <a:t>We also plan to add analysis and visualization functions to provide deeper insights and clearer understanding of review data.</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8.jpeg" Type="http://schemas.openxmlformats.org/officeDocument/2006/relationships/image"/><Relationship Id="rId2" Target="../notesSlides/notesSlide1.xml" Type="http://schemas.openxmlformats.org/officeDocument/2006/relationships/notesSlide"/><Relationship Id="rId3" Target="../media/image1.png" Type="http://schemas.openxmlformats.org/officeDocument/2006/relationships/image"/><Relationship Id="rId4" Target="../media/image2.sv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 Id="rId7" Target="../media/image5.png" Type="http://schemas.openxmlformats.org/officeDocument/2006/relationships/image"/><Relationship Id="rId8" Target="../media/image6.png" Type="http://schemas.openxmlformats.org/officeDocument/2006/relationships/image"/><Relationship Id="rId9" Target="../media/image7.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9.xml" Type="http://schemas.openxmlformats.org/officeDocument/2006/relationships/notesSlide"/><Relationship Id="rId3" Target="../media/image1.png" Type="http://schemas.openxmlformats.org/officeDocument/2006/relationships/image"/><Relationship Id="rId4" Target="../media/image2.sv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 Id="rId7" Target="../media/image25.png" Type="http://schemas.openxmlformats.org/officeDocument/2006/relationships/image"/><Relationship Id="rId8" Target="../media/image26.svg" Type="http://schemas.openxmlformats.org/officeDocument/2006/relationships/image"/><Relationship Id="rId9" Target="../media/image27.jpe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28.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 Id="rId3" Target="../media/image1.png" Type="http://schemas.openxmlformats.org/officeDocument/2006/relationships/image"/><Relationship Id="rId4" Target="../media/image2.svg" Type="http://schemas.openxmlformats.org/officeDocument/2006/relationships/image"/><Relationship Id="rId5" Target="../media/image9.jpe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 Id="rId8" Target="../media/image10.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jpeg" Type="http://schemas.openxmlformats.org/officeDocument/2006/relationships/image"/><Relationship Id="rId3" Target="../media/VAGzmPAAETo.mp4" Type="http://schemas.openxmlformats.org/officeDocument/2006/relationships/video"/><Relationship Id="rId4" Target="../media/VAGzmPAAETo.mp4" Type="http://schemas.microsoft.com/office/2007/relationships/media"/><Relationship Id="rId5" Target="../media/image12.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xml" Type="http://schemas.openxmlformats.org/officeDocument/2006/relationships/notesSlide"/><Relationship Id="rId3" Target="../media/image1.png" Type="http://schemas.openxmlformats.org/officeDocument/2006/relationships/image"/><Relationship Id="rId4" Target="../media/image2.svg" Type="http://schemas.openxmlformats.org/officeDocument/2006/relationships/image"/><Relationship Id="rId5" Target="../media/image13.png" Type="http://schemas.openxmlformats.org/officeDocument/2006/relationships/image"/><Relationship Id="rId6" Target="../media/image14.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4.xml" Type="http://schemas.openxmlformats.org/officeDocument/2006/relationships/notesSlide"/><Relationship Id="rId3" Target="../media/image1.png" Type="http://schemas.openxmlformats.org/officeDocument/2006/relationships/image"/><Relationship Id="rId4" Target="../media/image2.svg" Type="http://schemas.openxmlformats.org/officeDocument/2006/relationships/image"/><Relationship Id="rId5" Target="../media/image15.png" Type="http://schemas.openxmlformats.org/officeDocument/2006/relationships/image"/><Relationship Id="rId6" Target="../media/image16.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5.xml" Type="http://schemas.openxmlformats.org/officeDocument/2006/relationships/notesSlide"/><Relationship Id="rId3" Target="../media/image1.png" Type="http://schemas.openxmlformats.org/officeDocument/2006/relationships/image"/><Relationship Id="rId4" Target="../media/image2.svg" Type="http://schemas.openxmlformats.org/officeDocument/2006/relationships/image"/><Relationship Id="rId5" Target="../media/image17.png" Type="http://schemas.openxmlformats.org/officeDocument/2006/relationships/image"/><Relationship Id="rId6" Target="../media/image18.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6.xml" Type="http://schemas.openxmlformats.org/officeDocument/2006/relationships/notesSlide"/><Relationship Id="rId3" Target="../media/image1.png" Type="http://schemas.openxmlformats.org/officeDocument/2006/relationships/image"/><Relationship Id="rId4" Target="../media/image2.svg" Type="http://schemas.openxmlformats.org/officeDocument/2006/relationships/image"/><Relationship Id="rId5" Target="../media/image19.png" Type="http://schemas.openxmlformats.org/officeDocument/2006/relationships/image"/><Relationship Id="rId6" Target="../media/image20.jpe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7.xml" Type="http://schemas.openxmlformats.org/officeDocument/2006/relationships/notesSlide"/><Relationship Id="rId3" Target="../media/image1.png" Type="http://schemas.openxmlformats.org/officeDocument/2006/relationships/image"/><Relationship Id="rId4" Target="../media/image2.svg" Type="http://schemas.openxmlformats.org/officeDocument/2006/relationships/image"/><Relationship Id="rId5" Target="../media/image21.png" Type="http://schemas.openxmlformats.org/officeDocument/2006/relationships/image"/><Relationship Id="rId6" Target="../media/image22.jpe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8.xml" Type="http://schemas.openxmlformats.org/officeDocument/2006/relationships/notesSlide"/><Relationship Id="rId3" Target="../media/image1.png" Type="http://schemas.openxmlformats.org/officeDocument/2006/relationships/image"/><Relationship Id="rId4" Target="../media/image2.svg" Type="http://schemas.openxmlformats.org/officeDocument/2006/relationships/image"/><Relationship Id="rId5" Target="../media/image23.png" Type="http://schemas.openxmlformats.org/officeDocument/2006/relationships/image"/><Relationship Id="rId6" Target="../media/image24.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grpSp>
        <p:nvGrpSpPr>
          <p:cNvPr name="Group 2" id="2"/>
          <p:cNvGrpSpPr/>
          <p:nvPr/>
        </p:nvGrpSpPr>
        <p:grpSpPr>
          <a:xfrm rot="0">
            <a:off x="4409081" y="515471"/>
            <a:ext cx="9469839" cy="814592"/>
            <a:chOff x="0" y="0"/>
            <a:chExt cx="2494114" cy="214543"/>
          </a:xfrm>
        </p:grpSpPr>
        <p:sp>
          <p:nvSpPr>
            <p:cNvPr name="Freeform 3" id="3"/>
            <p:cNvSpPr/>
            <p:nvPr/>
          </p:nvSpPr>
          <p:spPr>
            <a:xfrm flipH="false" flipV="false" rot="0">
              <a:off x="0" y="0"/>
              <a:ext cx="2494114" cy="214543"/>
            </a:xfrm>
            <a:custGeom>
              <a:avLst/>
              <a:gdLst/>
              <a:ahLst/>
              <a:cxnLst/>
              <a:rect r="r" b="b" t="t" l="l"/>
              <a:pathLst>
                <a:path h="214543" w="2494114">
                  <a:moveTo>
                    <a:pt x="81753" y="0"/>
                  </a:moveTo>
                  <a:lnTo>
                    <a:pt x="2412360" y="0"/>
                  </a:lnTo>
                  <a:cubicBezTo>
                    <a:pt x="2457512" y="0"/>
                    <a:pt x="2494114" y="36602"/>
                    <a:pt x="2494114" y="81753"/>
                  </a:cubicBezTo>
                  <a:lnTo>
                    <a:pt x="2494114" y="132789"/>
                  </a:lnTo>
                  <a:cubicBezTo>
                    <a:pt x="2494114" y="177940"/>
                    <a:pt x="2457512" y="214543"/>
                    <a:pt x="2412360" y="214543"/>
                  </a:cubicBezTo>
                  <a:lnTo>
                    <a:pt x="81753" y="214543"/>
                  </a:lnTo>
                  <a:cubicBezTo>
                    <a:pt x="36602" y="214543"/>
                    <a:pt x="0" y="177940"/>
                    <a:pt x="0" y="132789"/>
                  </a:cubicBezTo>
                  <a:lnTo>
                    <a:pt x="0" y="81753"/>
                  </a:lnTo>
                  <a:cubicBezTo>
                    <a:pt x="0" y="36602"/>
                    <a:pt x="36602" y="0"/>
                    <a:pt x="81753" y="0"/>
                  </a:cubicBezTo>
                  <a:close/>
                </a:path>
              </a:pathLst>
            </a:custGeom>
            <a:solidFill>
              <a:srgbClr val="000000">
                <a:alpha val="0"/>
              </a:srgbClr>
            </a:solidFill>
            <a:ln w="38100" cap="rnd">
              <a:solidFill>
                <a:srgbClr val="101B40"/>
              </a:solidFill>
              <a:prstDash val="solid"/>
              <a:round/>
            </a:ln>
          </p:spPr>
        </p:sp>
        <p:sp>
          <p:nvSpPr>
            <p:cNvPr name="TextBox 4" id="4"/>
            <p:cNvSpPr txBox="true"/>
            <p:nvPr/>
          </p:nvSpPr>
          <p:spPr>
            <a:xfrm>
              <a:off x="0" y="-38100"/>
              <a:ext cx="2494114" cy="252643"/>
            </a:xfrm>
            <a:prstGeom prst="rect">
              <a:avLst/>
            </a:prstGeom>
          </p:spPr>
          <p:txBody>
            <a:bodyPr anchor="ctr" rtlCol="false" tIns="50800" lIns="50800" bIns="50800" rIns="50800"/>
            <a:lstStyle/>
            <a:p>
              <a:pPr algn="ctr">
                <a:lnSpc>
                  <a:spcPts val="2871"/>
                </a:lnSpc>
              </a:pPr>
            </a:p>
          </p:txBody>
        </p:sp>
      </p:grpSp>
      <p:grpSp>
        <p:nvGrpSpPr>
          <p:cNvPr name="Group 5" id="5"/>
          <p:cNvGrpSpPr/>
          <p:nvPr/>
        </p:nvGrpSpPr>
        <p:grpSpPr>
          <a:xfrm rot="0">
            <a:off x="4541120" y="630515"/>
            <a:ext cx="1464022" cy="588932"/>
            <a:chOff x="0" y="0"/>
            <a:chExt cx="385586" cy="155110"/>
          </a:xfrm>
        </p:grpSpPr>
        <p:sp>
          <p:nvSpPr>
            <p:cNvPr name="Freeform 6" id="6"/>
            <p:cNvSpPr/>
            <p:nvPr/>
          </p:nvSpPr>
          <p:spPr>
            <a:xfrm flipH="false" flipV="false" rot="0">
              <a:off x="0" y="0"/>
              <a:ext cx="385586" cy="155110"/>
            </a:xfrm>
            <a:custGeom>
              <a:avLst/>
              <a:gdLst/>
              <a:ahLst/>
              <a:cxnLst/>
              <a:rect r="r" b="b" t="t" l="l"/>
              <a:pathLst>
                <a:path h="155110" w="385586">
                  <a:moveTo>
                    <a:pt x="77555" y="0"/>
                  </a:moveTo>
                  <a:lnTo>
                    <a:pt x="308031" y="0"/>
                  </a:lnTo>
                  <a:cubicBezTo>
                    <a:pt x="350864" y="0"/>
                    <a:pt x="385586" y="34722"/>
                    <a:pt x="385586" y="77555"/>
                  </a:cubicBezTo>
                  <a:lnTo>
                    <a:pt x="385586" y="77555"/>
                  </a:lnTo>
                  <a:cubicBezTo>
                    <a:pt x="385586" y="120387"/>
                    <a:pt x="350864" y="155110"/>
                    <a:pt x="308031" y="155110"/>
                  </a:cubicBezTo>
                  <a:lnTo>
                    <a:pt x="77555" y="155110"/>
                  </a:lnTo>
                  <a:cubicBezTo>
                    <a:pt x="34722" y="155110"/>
                    <a:pt x="0" y="120387"/>
                    <a:pt x="0" y="77555"/>
                  </a:cubicBezTo>
                  <a:lnTo>
                    <a:pt x="0" y="77555"/>
                  </a:lnTo>
                  <a:cubicBezTo>
                    <a:pt x="0" y="34722"/>
                    <a:pt x="34722" y="0"/>
                    <a:pt x="77555" y="0"/>
                  </a:cubicBezTo>
                  <a:close/>
                </a:path>
              </a:pathLst>
            </a:custGeom>
            <a:solidFill>
              <a:srgbClr val="101B40"/>
            </a:solidFill>
            <a:ln cap="rnd">
              <a:noFill/>
              <a:prstDash val="solid"/>
              <a:round/>
            </a:ln>
          </p:spPr>
        </p:sp>
        <p:sp>
          <p:nvSpPr>
            <p:cNvPr name="TextBox 7" id="7"/>
            <p:cNvSpPr txBox="true"/>
            <p:nvPr/>
          </p:nvSpPr>
          <p:spPr>
            <a:xfrm>
              <a:off x="0" y="-38100"/>
              <a:ext cx="385586" cy="193210"/>
            </a:xfrm>
            <a:prstGeom prst="rect">
              <a:avLst/>
            </a:prstGeom>
          </p:spPr>
          <p:txBody>
            <a:bodyPr anchor="ctr" rtlCol="false" tIns="50800" lIns="50800" bIns="50800" rIns="50800"/>
            <a:lstStyle/>
            <a:p>
              <a:pPr algn="ctr">
                <a:lnSpc>
                  <a:spcPts val="2871"/>
                </a:lnSpc>
              </a:pPr>
            </a:p>
          </p:txBody>
        </p:sp>
      </p:grpSp>
      <p:grpSp>
        <p:nvGrpSpPr>
          <p:cNvPr name="Group 8" id="8"/>
          <p:cNvGrpSpPr/>
          <p:nvPr/>
        </p:nvGrpSpPr>
        <p:grpSpPr>
          <a:xfrm rot="0">
            <a:off x="14164669" y="412482"/>
            <a:ext cx="4826034" cy="10287000"/>
            <a:chOff x="0" y="0"/>
            <a:chExt cx="1271054" cy="2709333"/>
          </a:xfrm>
        </p:grpSpPr>
        <p:sp>
          <p:nvSpPr>
            <p:cNvPr name="Freeform 9" id="9"/>
            <p:cNvSpPr/>
            <p:nvPr/>
          </p:nvSpPr>
          <p:spPr>
            <a:xfrm flipH="false" flipV="false" rot="0">
              <a:off x="0" y="0"/>
              <a:ext cx="1271054" cy="2709333"/>
            </a:xfrm>
            <a:custGeom>
              <a:avLst/>
              <a:gdLst/>
              <a:ahLst/>
              <a:cxnLst/>
              <a:rect r="r" b="b" t="t" l="l"/>
              <a:pathLst>
                <a:path h="2709333" w="1271054">
                  <a:moveTo>
                    <a:pt x="81814" y="0"/>
                  </a:moveTo>
                  <a:lnTo>
                    <a:pt x="1189240" y="0"/>
                  </a:lnTo>
                  <a:cubicBezTo>
                    <a:pt x="1234425" y="0"/>
                    <a:pt x="1271054" y="36629"/>
                    <a:pt x="1271054" y="81814"/>
                  </a:cubicBezTo>
                  <a:lnTo>
                    <a:pt x="1271054" y="2627519"/>
                  </a:lnTo>
                  <a:cubicBezTo>
                    <a:pt x="1271054" y="2672704"/>
                    <a:pt x="1234425" y="2709333"/>
                    <a:pt x="1189240" y="2709333"/>
                  </a:cubicBezTo>
                  <a:lnTo>
                    <a:pt x="81814" y="2709333"/>
                  </a:lnTo>
                  <a:cubicBezTo>
                    <a:pt x="36629" y="2709333"/>
                    <a:pt x="0" y="2672704"/>
                    <a:pt x="0" y="2627519"/>
                  </a:cubicBezTo>
                  <a:lnTo>
                    <a:pt x="0" y="81814"/>
                  </a:lnTo>
                  <a:cubicBezTo>
                    <a:pt x="0" y="36629"/>
                    <a:pt x="36629" y="0"/>
                    <a:pt x="81814" y="0"/>
                  </a:cubicBezTo>
                  <a:close/>
                </a:path>
              </a:pathLst>
            </a:custGeom>
            <a:solidFill>
              <a:srgbClr val="DCE2EB"/>
            </a:solidFill>
          </p:spPr>
        </p:sp>
        <p:sp>
          <p:nvSpPr>
            <p:cNvPr name="TextBox 10" id="10"/>
            <p:cNvSpPr txBox="true"/>
            <p:nvPr/>
          </p:nvSpPr>
          <p:spPr>
            <a:xfrm>
              <a:off x="0" y="-38100"/>
              <a:ext cx="1271054" cy="2747433"/>
            </a:xfrm>
            <a:prstGeom prst="rect">
              <a:avLst/>
            </a:prstGeom>
          </p:spPr>
          <p:txBody>
            <a:bodyPr anchor="ctr" rtlCol="false" tIns="50800" lIns="50800" bIns="50800" rIns="50800"/>
            <a:lstStyle/>
            <a:p>
              <a:pPr algn="ctr">
                <a:lnSpc>
                  <a:spcPts val="2591"/>
                </a:lnSpc>
              </a:pPr>
            </a:p>
          </p:txBody>
        </p:sp>
      </p:grpSp>
      <p:sp>
        <p:nvSpPr>
          <p:cNvPr name="Freeform 11" id="11"/>
          <p:cNvSpPr/>
          <p:nvPr/>
        </p:nvSpPr>
        <p:spPr>
          <a:xfrm flipH="false" flipV="false" rot="0">
            <a:off x="16736419" y="677760"/>
            <a:ext cx="522881" cy="443415"/>
          </a:xfrm>
          <a:custGeom>
            <a:avLst/>
            <a:gdLst/>
            <a:ahLst/>
            <a:cxnLst/>
            <a:rect r="r" b="b" t="t" l="l"/>
            <a:pathLst>
              <a:path h="443415" w="522881">
                <a:moveTo>
                  <a:pt x="0" y="0"/>
                </a:moveTo>
                <a:lnTo>
                  <a:pt x="522881" y="0"/>
                </a:lnTo>
                <a:lnTo>
                  <a:pt x="522881" y="443415"/>
                </a:lnTo>
                <a:lnTo>
                  <a:pt x="0" y="443415"/>
                </a:lnTo>
                <a:lnTo>
                  <a:pt x="0" y="0"/>
                </a:lnTo>
                <a:close/>
              </a:path>
            </a:pathLst>
          </a:custGeom>
          <a:blipFill>
            <a:blip r:embed="rId3">
              <a:extLst>
                <a:ext uri="{96DAC541-7B7A-43D3-8B79-37D633B846F1}">
                  <asvg:svgBlip xmlns:asvg="http://schemas.microsoft.com/office/drawing/2016/SVG/main" r:embed="rId4"/>
                </a:ext>
              </a:extLst>
            </a:blip>
            <a:stretch>
              <a:fillRect l="-962406" t="0" r="-308968" b="0"/>
            </a:stretch>
          </a:blipFill>
        </p:spPr>
      </p:sp>
      <p:grpSp>
        <p:nvGrpSpPr>
          <p:cNvPr name="Group 12" id="12"/>
          <p:cNvGrpSpPr/>
          <p:nvPr/>
        </p:nvGrpSpPr>
        <p:grpSpPr>
          <a:xfrm rot="0">
            <a:off x="1028700" y="7189531"/>
            <a:ext cx="3380381" cy="2068769"/>
            <a:chOff x="0" y="0"/>
            <a:chExt cx="890306" cy="544861"/>
          </a:xfrm>
        </p:grpSpPr>
        <p:sp>
          <p:nvSpPr>
            <p:cNvPr name="Freeform 13" id="13"/>
            <p:cNvSpPr/>
            <p:nvPr/>
          </p:nvSpPr>
          <p:spPr>
            <a:xfrm flipH="false" flipV="false" rot="0">
              <a:off x="0" y="0"/>
              <a:ext cx="890306" cy="544861"/>
            </a:xfrm>
            <a:custGeom>
              <a:avLst/>
              <a:gdLst/>
              <a:ahLst/>
              <a:cxnLst/>
              <a:rect r="r" b="b" t="t" l="l"/>
              <a:pathLst>
                <a:path h="544861" w="890306">
                  <a:moveTo>
                    <a:pt x="116803" y="0"/>
                  </a:moveTo>
                  <a:lnTo>
                    <a:pt x="773503" y="0"/>
                  </a:lnTo>
                  <a:cubicBezTo>
                    <a:pt x="838012" y="0"/>
                    <a:pt x="890306" y="52294"/>
                    <a:pt x="890306" y="116803"/>
                  </a:cubicBezTo>
                  <a:lnTo>
                    <a:pt x="890306" y="428058"/>
                  </a:lnTo>
                  <a:cubicBezTo>
                    <a:pt x="890306" y="492567"/>
                    <a:pt x="838012" y="544861"/>
                    <a:pt x="773503" y="544861"/>
                  </a:cubicBezTo>
                  <a:lnTo>
                    <a:pt x="116803" y="544861"/>
                  </a:lnTo>
                  <a:cubicBezTo>
                    <a:pt x="52294" y="544861"/>
                    <a:pt x="0" y="492567"/>
                    <a:pt x="0" y="428058"/>
                  </a:cubicBezTo>
                  <a:lnTo>
                    <a:pt x="0" y="116803"/>
                  </a:lnTo>
                  <a:cubicBezTo>
                    <a:pt x="0" y="52294"/>
                    <a:pt x="52294" y="0"/>
                    <a:pt x="116803" y="0"/>
                  </a:cubicBezTo>
                  <a:close/>
                </a:path>
              </a:pathLst>
            </a:custGeom>
            <a:solidFill>
              <a:srgbClr val="8FA4C1"/>
            </a:solidFill>
          </p:spPr>
        </p:sp>
        <p:sp>
          <p:nvSpPr>
            <p:cNvPr name="TextBox 14" id="14"/>
            <p:cNvSpPr txBox="true"/>
            <p:nvPr/>
          </p:nvSpPr>
          <p:spPr>
            <a:xfrm>
              <a:off x="0" y="-38100"/>
              <a:ext cx="890306" cy="582961"/>
            </a:xfrm>
            <a:prstGeom prst="rect">
              <a:avLst/>
            </a:prstGeom>
          </p:spPr>
          <p:txBody>
            <a:bodyPr anchor="ctr" rtlCol="false" tIns="50800" lIns="50800" bIns="50800" rIns="50800"/>
            <a:lstStyle/>
            <a:p>
              <a:pPr algn="ctr">
                <a:lnSpc>
                  <a:spcPts val="2591"/>
                </a:lnSpc>
              </a:pPr>
            </a:p>
          </p:txBody>
        </p:sp>
      </p:grpSp>
      <p:grpSp>
        <p:nvGrpSpPr>
          <p:cNvPr name="Group 15" id="15"/>
          <p:cNvGrpSpPr/>
          <p:nvPr/>
        </p:nvGrpSpPr>
        <p:grpSpPr>
          <a:xfrm rot="0">
            <a:off x="1181100" y="7341931"/>
            <a:ext cx="3075708" cy="388239"/>
            <a:chOff x="0" y="0"/>
            <a:chExt cx="810063" cy="102252"/>
          </a:xfrm>
        </p:grpSpPr>
        <p:sp>
          <p:nvSpPr>
            <p:cNvPr name="Freeform 16" id="16"/>
            <p:cNvSpPr/>
            <p:nvPr/>
          </p:nvSpPr>
          <p:spPr>
            <a:xfrm flipH="false" flipV="false" rot="0">
              <a:off x="0" y="0"/>
              <a:ext cx="810063" cy="102252"/>
            </a:xfrm>
            <a:custGeom>
              <a:avLst/>
              <a:gdLst/>
              <a:ahLst/>
              <a:cxnLst/>
              <a:rect r="r" b="b" t="t" l="l"/>
              <a:pathLst>
                <a:path h="102252" w="810063">
                  <a:moveTo>
                    <a:pt x="51126" y="0"/>
                  </a:moveTo>
                  <a:lnTo>
                    <a:pt x="758937" y="0"/>
                  </a:lnTo>
                  <a:cubicBezTo>
                    <a:pt x="772496" y="0"/>
                    <a:pt x="785500" y="5386"/>
                    <a:pt x="795088" y="14974"/>
                  </a:cubicBezTo>
                  <a:cubicBezTo>
                    <a:pt x="804676" y="24562"/>
                    <a:pt x="810063" y="37567"/>
                    <a:pt x="810063" y="51126"/>
                  </a:cubicBezTo>
                  <a:lnTo>
                    <a:pt x="810063" y="51126"/>
                  </a:lnTo>
                  <a:cubicBezTo>
                    <a:pt x="810063" y="64686"/>
                    <a:pt x="804676" y="77690"/>
                    <a:pt x="795088" y="87278"/>
                  </a:cubicBezTo>
                  <a:cubicBezTo>
                    <a:pt x="785500" y="96866"/>
                    <a:pt x="772496" y="102252"/>
                    <a:pt x="758937" y="102252"/>
                  </a:cubicBezTo>
                  <a:lnTo>
                    <a:pt x="51126" y="102252"/>
                  </a:lnTo>
                  <a:cubicBezTo>
                    <a:pt x="37567" y="102252"/>
                    <a:pt x="24562" y="96866"/>
                    <a:pt x="14974" y="87278"/>
                  </a:cubicBezTo>
                  <a:cubicBezTo>
                    <a:pt x="5386" y="77690"/>
                    <a:pt x="0" y="64686"/>
                    <a:pt x="0" y="51126"/>
                  </a:cubicBezTo>
                  <a:lnTo>
                    <a:pt x="0" y="51126"/>
                  </a:lnTo>
                  <a:cubicBezTo>
                    <a:pt x="0" y="37567"/>
                    <a:pt x="5386" y="24562"/>
                    <a:pt x="14974" y="14974"/>
                  </a:cubicBezTo>
                  <a:cubicBezTo>
                    <a:pt x="24562" y="5386"/>
                    <a:pt x="37567" y="0"/>
                    <a:pt x="51126" y="0"/>
                  </a:cubicBezTo>
                  <a:close/>
                </a:path>
              </a:pathLst>
            </a:custGeom>
            <a:solidFill>
              <a:srgbClr val="FFFFFF"/>
            </a:solidFill>
          </p:spPr>
        </p:sp>
        <p:sp>
          <p:nvSpPr>
            <p:cNvPr name="TextBox 17" id="17"/>
            <p:cNvSpPr txBox="true"/>
            <p:nvPr/>
          </p:nvSpPr>
          <p:spPr>
            <a:xfrm>
              <a:off x="0" y="-38100"/>
              <a:ext cx="810063" cy="140352"/>
            </a:xfrm>
            <a:prstGeom prst="rect">
              <a:avLst/>
            </a:prstGeom>
          </p:spPr>
          <p:txBody>
            <a:bodyPr anchor="ctr" rtlCol="false" tIns="50800" lIns="50800" bIns="50800" rIns="50800"/>
            <a:lstStyle/>
            <a:p>
              <a:pPr algn="ctr">
                <a:lnSpc>
                  <a:spcPts val="2591"/>
                </a:lnSpc>
              </a:pPr>
            </a:p>
          </p:txBody>
        </p:sp>
      </p:grpSp>
      <p:grpSp>
        <p:nvGrpSpPr>
          <p:cNvPr name="Group 18" id="18"/>
          <p:cNvGrpSpPr/>
          <p:nvPr/>
        </p:nvGrpSpPr>
        <p:grpSpPr>
          <a:xfrm rot="0">
            <a:off x="3539643" y="7439573"/>
            <a:ext cx="581194" cy="581194"/>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FA4C1"/>
            </a:solidFill>
          </p:spPr>
        </p:sp>
        <p:sp>
          <p:nvSpPr>
            <p:cNvPr name="TextBox 20" id="20"/>
            <p:cNvSpPr txBox="true"/>
            <p:nvPr/>
          </p:nvSpPr>
          <p:spPr>
            <a:xfrm>
              <a:off x="76200" y="38100"/>
              <a:ext cx="660400" cy="698500"/>
            </a:xfrm>
            <a:prstGeom prst="rect">
              <a:avLst/>
            </a:prstGeom>
          </p:spPr>
          <p:txBody>
            <a:bodyPr anchor="ctr" rtlCol="false" tIns="50800" lIns="50800" bIns="50800" rIns="50800"/>
            <a:lstStyle/>
            <a:p>
              <a:pPr algn="ctr">
                <a:lnSpc>
                  <a:spcPts val="2591"/>
                </a:lnSpc>
              </a:pPr>
            </a:p>
          </p:txBody>
        </p:sp>
      </p:grpSp>
      <p:sp>
        <p:nvSpPr>
          <p:cNvPr name="TextBox 21" id="21"/>
          <p:cNvSpPr txBox="true"/>
          <p:nvPr/>
        </p:nvSpPr>
        <p:spPr>
          <a:xfrm rot="0">
            <a:off x="-220259" y="2406832"/>
            <a:ext cx="7777550" cy="3201992"/>
          </a:xfrm>
          <a:prstGeom prst="rect">
            <a:avLst/>
          </a:prstGeom>
        </p:spPr>
        <p:txBody>
          <a:bodyPr anchor="t" rtlCol="false" tIns="0" lIns="0" bIns="0" rIns="0">
            <a:spAutoFit/>
          </a:bodyPr>
          <a:lstStyle/>
          <a:p>
            <a:pPr algn="ctr">
              <a:lnSpc>
                <a:spcPts val="8276"/>
              </a:lnSpc>
            </a:pPr>
            <a:r>
              <a:rPr lang="en-US" b="true" sz="8532" spc="-136">
                <a:solidFill>
                  <a:srgbClr val="101B40"/>
                </a:solidFill>
                <a:latin typeface="Montserrat Bold"/>
                <a:ea typeface="Montserrat Bold"/>
                <a:cs typeface="Montserrat Bold"/>
                <a:sym typeface="Montserrat Bold"/>
              </a:rPr>
              <a:t>Fake Food Review AI-Detector</a:t>
            </a:r>
          </a:p>
        </p:txBody>
      </p:sp>
      <p:sp>
        <p:nvSpPr>
          <p:cNvPr name="Freeform 22" id="22"/>
          <p:cNvSpPr/>
          <p:nvPr/>
        </p:nvSpPr>
        <p:spPr>
          <a:xfrm flipH="false" flipV="false" rot="0">
            <a:off x="10498499" y="1954177"/>
            <a:ext cx="2770529" cy="2770529"/>
          </a:xfrm>
          <a:custGeom>
            <a:avLst/>
            <a:gdLst/>
            <a:ahLst/>
            <a:cxnLst/>
            <a:rect r="r" b="b" t="t" l="l"/>
            <a:pathLst>
              <a:path h="2770529" w="2770529">
                <a:moveTo>
                  <a:pt x="0" y="0"/>
                </a:moveTo>
                <a:lnTo>
                  <a:pt x="2770528" y="0"/>
                </a:lnTo>
                <a:lnTo>
                  <a:pt x="2770528" y="2770529"/>
                </a:lnTo>
                <a:lnTo>
                  <a:pt x="0" y="277052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3" id="23"/>
          <p:cNvSpPr/>
          <p:nvPr/>
        </p:nvSpPr>
        <p:spPr>
          <a:xfrm flipH="false" flipV="false" rot="0">
            <a:off x="6780805" y="1219447"/>
            <a:ext cx="4574117" cy="9480035"/>
          </a:xfrm>
          <a:custGeom>
            <a:avLst/>
            <a:gdLst/>
            <a:ahLst/>
            <a:cxnLst/>
            <a:rect r="r" b="b" t="t" l="l"/>
            <a:pathLst>
              <a:path h="9480035" w="4574117">
                <a:moveTo>
                  <a:pt x="0" y="0"/>
                </a:moveTo>
                <a:lnTo>
                  <a:pt x="4574117" y="0"/>
                </a:lnTo>
                <a:lnTo>
                  <a:pt x="4574117" y="9480035"/>
                </a:lnTo>
                <a:lnTo>
                  <a:pt x="0" y="9480035"/>
                </a:lnTo>
                <a:lnTo>
                  <a:pt x="0" y="0"/>
                </a:lnTo>
                <a:close/>
              </a:path>
            </a:pathLst>
          </a:custGeom>
          <a:blipFill>
            <a:blip r:embed="rId7"/>
            <a:stretch>
              <a:fillRect l="0" t="0" r="0" b="0"/>
            </a:stretch>
          </a:blipFill>
        </p:spPr>
      </p:sp>
      <p:sp>
        <p:nvSpPr>
          <p:cNvPr name="Freeform 24" id="24"/>
          <p:cNvSpPr/>
          <p:nvPr/>
        </p:nvSpPr>
        <p:spPr>
          <a:xfrm flipH="false" flipV="false" rot="0">
            <a:off x="10949346" y="6415466"/>
            <a:ext cx="4909197" cy="4114800"/>
          </a:xfrm>
          <a:custGeom>
            <a:avLst/>
            <a:gdLst/>
            <a:ahLst/>
            <a:cxnLst/>
            <a:rect r="r" b="b" t="t" l="l"/>
            <a:pathLst>
              <a:path h="4114800" w="4909197">
                <a:moveTo>
                  <a:pt x="0" y="0"/>
                </a:moveTo>
                <a:lnTo>
                  <a:pt x="4909198" y="0"/>
                </a:lnTo>
                <a:lnTo>
                  <a:pt x="4909198"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25" id="25"/>
          <p:cNvGrpSpPr/>
          <p:nvPr/>
        </p:nvGrpSpPr>
        <p:grpSpPr>
          <a:xfrm rot="0">
            <a:off x="14587787" y="1432866"/>
            <a:ext cx="3291840" cy="3291840"/>
            <a:chOff x="0" y="0"/>
            <a:chExt cx="6350000" cy="6350000"/>
          </a:xfrm>
        </p:grpSpPr>
        <p:sp>
          <p:nvSpPr>
            <p:cNvPr name="Freeform 26" id="26"/>
            <p:cNvSpPr/>
            <p:nvPr/>
          </p:nvSpPr>
          <p:spPr>
            <a:xfrm flipH="true" flipV="false" rot="0">
              <a:off x="0" y="0"/>
              <a:ext cx="6350000" cy="6350000"/>
            </a:xfrm>
            <a:custGeom>
              <a:avLst/>
              <a:gdLst/>
              <a:ahLst/>
              <a:cxnLst/>
              <a:rect r="r" b="b" t="t" l="l"/>
              <a:pathLst>
                <a:path h="6350000" w="6350000">
                  <a:moveTo>
                    <a:pt x="3175000" y="0"/>
                  </a:moveTo>
                  <a:cubicBezTo>
                    <a:pt x="4928504" y="0"/>
                    <a:pt x="6350000" y="1421496"/>
                    <a:pt x="6350000" y="3175000"/>
                  </a:cubicBezTo>
                  <a:cubicBezTo>
                    <a:pt x="6350000" y="4928504"/>
                    <a:pt x="4928504" y="6350000"/>
                    <a:pt x="3175000" y="6350000"/>
                  </a:cubicBezTo>
                  <a:cubicBezTo>
                    <a:pt x="1421496" y="6350000"/>
                    <a:pt x="0" y="4928504"/>
                    <a:pt x="0" y="3175000"/>
                  </a:cubicBezTo>
                  <a:cubicBezTo>
                    <a:pt x="0" y="1421496"/>
                    <a:pt x="1421496" y="0"/>
                    <a:pt x="3175000" y="0"/>
                  </a:cubicBezTo>
                  <a:close/>
                </a:path>
              </a:pathLst>
            </a:custGeom>
            <a:blipFill>
              <a:blip r:embed="rId10"/>
              <a:stretch>
                <a:fillRect l="-38888" t="0" r="-38888" b="0"/>
              </a:stretch>
            </a:blipFill>
          </p:spPr>
        </p:sp>
      </p:grpSp>
      <p:sp>
        <p:nvSpPr>
          <p:cNvPr name="TextBox 27" id="27"/>
          <p:cNvSpPr txBox="true"/>
          <p:nvPr/>
        </p:nvSpPr>
        <p:spPr>
          <a:xfrm rot="0">
            <a:off x="4441856" y="729745"/>
            <a:ext cx="1662550" cy="314925"/>
          </a:xfrm>
          <a:prstGeom prst="rect">
            <a:avLst/>
          </a:prstGeom>
        </p:spPr>
        <p:txBody>
          <a:bodyPr anchor="t" rtlCol="false" tIns="0" lIns="0" bIns="0" rIns="0">
            <a:spAutoFit/>
          </a:bodyPr>
          <a:lstStyle/>
          <a:p>
            <a:pPr algn="ctr" marL="0" indent="0" lvl="0">
              <a:lnSpc>
                <a:spcPts val="2591"/>
              </a:lnSpc>
              <a:spcBef>
                <a:spcPct val="0"/>
              </a:spcBef>
            </a:pPr>
            <a:r>
              <a:rPr lang="en-US" b="true" sz="1851" spc="3">
                <a:solidFill>
                  <a:srgbClr val="F1F1F1"/>
                </a:solidFill>
                <a:latin typeface="Montserrat Bold"/>
                <a:ea typeface="Montserrat Bold"/>
                <a:cs typeface="Montserrat Bold"/>
                <a:sym typeface="Montserrat Bold"/>
              </a:rPr>
              <a:t>HOME</a:t>
            </a:r>
          </a:p>
        </p:txBody>
      </p:sp>
      <p:sp>
        <p:nvSpPr>
          <p:cNvPr name="TextBox 28" id="28"/>
          <p:cNvSpPr txBox="true"/>
          <p:nvPr/>
        </p:nvSpPr>
        <p:spPr>
          <a:xfrm rot="0">
            <a:off x="6829803" y="731958"/>
            <a:ext cx="1907082" cy="314925"/>
          </a:xfrm>
          <a:prstGeom prst="rect">
            <a:avLst/>
          </a:prstGeom>
        </p:spPr>
        <p:txBody>
          <a:bodyPr anchor="t" rtlCol="false" tIns="0" lIns="0" bIns="0" rIns="0">
            <a:spAutoFit/>
          </a:bodyPr>
          <a:lstStyle/>
          <a:p>
            <a:pPr algn="ctr" marL="0" indent="0" lvl="0">
              <a:lnSpc>
                <a:spcPts val="2591"/>
              </a:lnSpc>
              <a:spcBef>
                <a:spcPct val="0"/>
              </a:spcBef>
            </a:pPr>
            <a:r>
              <a:rPr lang="en-US" sz="1851" spc="3">
                <a:solidFill>
                  <a:srgbClr val="101B40"/>
                </a:solidFill>
                <a:latin typeface="Montserrat"/>
                <a:ea typeface="Montserrat"/>
                <a:cs typeface="Montserrat"/>
                <a:sym typeface="Montserrat"/>
              </a:rPr>
              <a:t>PROBLEM</a:t>
            </a:r>
          </a:p>
        </p:txBody>
      </p:sp>
      <p:sp>
        <p:nvSpPr>
          <p:cNvPr name="TextBox 29" id="29"/>
          <p:cNvSpPr txBox="true"/>
          <p:nvPr/>
        </p:nvSpPr>
        <p:spPr>
          <a:xfrm rot="0">
            <a:off x="9537426" y="731958"/>
            <a:ext cx="1589190" cy="314925"/>
          </a:xfrm>
          <a:prstGeom prst="rect">
            <a:avLst/>
          </a:prstGeom>
        </p:spPr>
        <p:txBody>
          <a:bodyPr anchor="t" rtlCol="false" tIns="0" lIns="0" bIns="0" rIns="0">
            <a:spAutoFit/>
          </a:bodyPr>
          <a:lstStyle/>
          <a:p>
            <a:pPr algn="ctr" marL="0" indent="0" lvl="0">
              <a:lnSpc>
                <a:spcPts val="2591"/>
              </a:lnSpc>
              <a:spcBef>
                <a:spcPct val="0"/>
              </a:spcBef>
            </a:pPr>
            <a:r>
              <a:rPr lang="en-US" sz="1851" spc="3">
                <a:solidFill>
                  <a:srgbClr val="101B40"/>
                </a:solidFill>
                <a:latin typeface="Montserrat"/>
                <a:ea typeface="Montserrat"/>
                <a:cs typeface="Montserrat"/>
                <a:sym typeface="Montserrat"/>
              </a:rPr>
              <a:t>SOLUTION</a:t>
            </a:r>
          </a:p>
        </p:txBody>
      </p:sp>
      <p:sp>
        <p:nvSpPr>
          <p:cNvPr name="TextBox 30" id="30"/>
          <p:cNvSpPr txBox="true"/>
          <p:nvPr/>
        </p:nvSpPr>
        <p:spPr>
          <a:xfrm rot="0">
            <a:off x="11594836" y="729745"/>
            <a:ext cx="2224975" cy="314925"/>
          </a:xfrm>
          <a:prstGeom prst="rect">
            <a:avLst/>
          </a:prstGeom>
        </p:spPr>
        <p:txBody>
          <a:bodyPr anchor="t" rtlCol="false" tIns="0" lIns="0" bIns="0" rIns="0">
            <a:spAutoFit/>
          </a:bodyPr>
          <a:lstStyle/>
          <a:p>
            <a:pPr algn="ctr" marL="0" indent="0" lvl="0">
              <a:lnSpc>
                <a:spcPts val="2591"/>
              </a:lnSpc>
              <a:spcBef>
                <a:spcPct val="0"/>
              </a:spcBef>
            </a:pPr>
            <a:r>
              <a:rPr lang="en-US" sz="1851" spc="3">
                <a:solidFill>
                  <a:srgbClr val="101B40"/>
                </a:solidFill>
                <a:latin typeface="Montserrat"/>
                <a:ea typeface="Montserrat"/>
                <a:cs typeface="Montserrat"/>
                <a:sym typeface="Montserrat"/>
              </a:rPr>
              <a:t>OTHERS</a:t>
            </a:r>
          </a:p>
        </p:txBody>
      </p:sp>
      <p:sp>
        <p:nvSpPr>
          <p:cNvPr name="TextBox 31" id="31"/>
          <p:cNvSpPr txBox="true"/>
          <p:nvPr/>
        </p:nvSpPr>
        <p:spPr>
          <a:xfrm rot="0">
            <a:off x="804572" y="627964"/>
            <a:ext cx="1888114" cy="285832"/>
          </a:xfrm>
          <a:prstGeom prst="rect">
            <a:avLst/>
          </a:prstGeom>
        </p:spPr>
        <p:txBody>
          <a:bodyPr anchor="t" rtlCol="false" tIns="0" lIns="0" bIns="0" rIns="0">
            <a:spAutoFit/>
          </a:bodyPr>
          <a:lstStyle/>
          <a:p>
            <a:pPr algn="l" marL="0" indent="0" lvl="0">
              <a:lnSpc>
                <a:spcPts val="2235"/>
              </a:lnSpc>
            </a:pPr>
            <a:r>
              <a:rPr lang="en-US" b="true" sz="2051" spc="4">
                <a:solidFill>
                  <a:srgbClr val="101B40"/>
                </a:solidFill>
                <a:latin typeface="Montserrat Bold"/>
                <a:ea typeface="Montserrat Bold"/>
                <a:cs typeface="Montserrat Bold"/>
                <a:sym typeface="Montserrat Bold"/>
              </a:rPr>
              <a:t>SHE++V5.0</a:t>
            </a:r>
          </a:p>
        </p:txBody>
      </p:sp>
      <p:sp>
        <p:nvSpPr>
          <p:cNvPr name="TextBox 32" id="32"/>
          <p:cNvSpPr txBox="true"/>
          <p:nvPr/>
        </p:nvSpPr>
        <p:spPr>
          <a:xfrm rot="0">
            <a:off x="1317071" y="8020767"/>
            <a:ext cx="2939737" cy="675328"/>
          </a:xfrm>
          <a:prstGeom prst="rect">
            <a:avLst/>
          </a:prstGeom>
        </p:spPr>
        <p:txBody>
          <a:bodyPr anchor="t" rtlCol="false" tIns="0" lIns="0" bIns="0" rIns="0">
            <a:spAutoFit/>
          </a:bodyPr>
          <a:lstStyle/>
          <a:p>
            <a:pPr algn="ctr">
              <a:lnSpc>
                <a:spcPts val="2634"/>
              </a:lnSpc>
            </a:pPr>
            <a:r>
              <a:rPr lang="en-US" b="true" sz="2251" spc="-94">
                <a:solidFill>
                  <a:srgbClr val="F4F4F4"/>
                </a:solidFill>
                <a:latin typeface="Montserrat Semi-Bold"/>
                <a:ea typeface="Montserrat Semi-Bold"/>
                <a:cs typeface="Montserrat Semi-Bold"/>
                <a:sym typeface="Montserrat Semi-Bold"/>
              </a:rPr>
              <a:t>GREAT MALAYSIA AI</a:t>
            </a:r>
          </a:p>
          <a:p>
            <a:pPr algn="ctr">
              <a:lnSpc>
                <a:spcPts val="2634"/>
              </a:lnSpc>
            </a:pPr>
            <a:r>
              <a:rPr lang="en-US" b="true" sz="2251" spc="-94">
                <a:solidFill>
                  <a:srgbClr val="F4F4F4"/>
                </a:solidFill>
                <a:latin typeface="Montserrat Semi-Bold"/>
                <a:ea typeface="Montserrat Semi-Bold"/>
                <a:cs typeface="Montserrat Semi-Bold"/>
                <a:sym typeface="Montserrat Semi-Bold"/>
              </a:rPr>
              <a:t>HACKATHON 2025</a:t>
            </a:r>
          </a:p>
        </p:txBody>
      </p:sp>
      <p:sp>
        <p:nvSpPr>
          <p:cNvPr name="TextBox 33" id="33"/>
          <p:cNvSpPr txBox="true"/>
          <p:nvPr/>
        </p:nvSpPr>
        <p:spPr>
          <a:xfrm rot="0">
            <a:off x="11354922" y="6727718"/>
            <a:ext cx="4395180" cy="2567048"/>
          </a:xfrm>
          <a:prstGeom prst="rect">
            <a:avLst/>
          </a:prstGeom>
        </p:spPr>
        <p:txBody>
          <a:bodyPr anchor="t" rtlCol="false" tIns="0" lIns="0" bIns="0" rIns="0">
            <a:spAutoFit/>
          </a:bodyPr>
          <a:lstStyle/>
          <a:p>
            <a:pPr algn="just">
              <a:lnSpc>
                <a:spcPts val="3393"/>
              </a:lnSpc>
            </a:pPr>
            <a:r>
              <a:rPr lang="en-US" sz="2671" b="true">
                <a:solidFill>
                  <a:srgbClr val="000000"/>
                </a:solidFill>
                <a:latin typeface="Montserrat Bold"/>
                <a:ea typeface="Montserrat Bold"/>
                <a:cs typeface="Montserrat Bold"/>
                <a:sym typeface="Montserrat Bold"/>
              </a:rPr>
              <a:t>Group Member:</a:t>
            </a:r>
          </a:p>
          <a:p>
            <a:pPr algn="just" marL="576829" indent="-288414" lvl="1">
              <a:lnSpc>
                <a:spcPts val="3393"/>
              </a:lnSpc>
              <a:buAutoNum type="arabicPeriod" startAt="1"/>
            </a:pPr>
            <a:r>
              <a:rPr lang="en-US" sz="2671">
                <a:solidFill>
                  <a:srgbClr val="000000"/>
                </a:solidFill>
                <a:latin typeface="Montserrat"/>
                <a:ea typeface="Montserrat"/>
                <a:cs typeface="Montserrat"/>
                <a:sym typeface="Montserrat"/>
              </a:rPr>
              <a:t>Lee Pei Yu</a:t>
            </a:r>
          </a:p>
          <a:p>
            <a:pPr algn="just" marL="576829" indent="-288414" lvl="1">
              <a:lnSpc>
                <a:spcPts val="3393"/>
              </a:lnSpc>
              <a:buAutoNum type="arabicPeriod" startAt="1"/>
            </a:pPr>
            <a:r>
              <a:rPr lang="en-US" sz="2671">
                <a:solidFill>
                  <a:srgbClr val="000000"/>
                </a:solidFill>
                <a:latin typeface="Montserrat"/>
                <a:ea typeface="Montserrat"/>
                <a:cs typeface="Montserrat"/>
                <a:sym typeface="Montserrat"/>
              </a:rPr>
              <a:t>Ngoh Zhiyu</a:t>
            </a:r>
          </a:p>
          <a:p>
            <a:pPr algn="just" marL="576829" indent="-288414" lvl="1">
              <a:lnSpc>
                <a:spcPts val="3393"/>
              </a:lnSpc>
              <a:buAutoNum type="arabicPeriod" startAt="1"/>
            </a:pPr>
            <a:r>
              <a:rPr lang="en-US" sz="2671">
                <a:solidFill>
                  <a:srgbClr val="000000"/>
                </a:solidFill>
                <a:latin typeface="Montserrat"/>
                <a:ea typeface="Montserrat"/>
                <a:cs typeface="Montserrat"/>
                <a:sym typeface="Montserrat"/>
              </a:rPr>
              <a:t>Chong Ching Ying</a:t>
            </a:r>
          </a:p>
          <a:p>
            <a:pPr algn="just" marL="576829" indent="-288414" lvl="1">
              <a:lnSpc>
                <a:spcPts val="3393"/>
              </a:lnSpc>
              <a:buAutoNum type="arabicPeriod" startAt="1"/>
            </a:pPr>
            <a:r>
              <a:rPr lang="en-US" sz="2671">
                <a:solidFill>
                  <a:srgbClr val="000000"/>
                </a:solidFill>
                <a:latin typeface="Montserrat"/>
                <a:ea typeface="Montserrat"/>
                <a:cs typeface="Montserrat"/>
                <a:sym typeface="Montserrat"/>
              </a:rPr>
              <a:t>Ng Tien Tien</a:t>
            </a:r>
          </a:p>
          <a:p>
            <a:pPr algn="just" marL="576829" indent="-288414" lvl="1">
              <a:lnSpc>
                <a:spcPts val="3393"/>
              </a:lnSpc>
              <a:buAutoNum type="arabicPeriod" startAt="1"/>
            </a:pPr>
            <a:r>
              <a:rPr lang="en-US" sz="2671">
                <a:solidFill>
                  <a:srgbClr val="000000"/>
                </a:solidFill>
                <a:latin typeface="Montserrat"/>
                <a:ea typeface="Montserrat"/>
                <a:cs typeface="Montserrat"/>
                <a:sym typeface="Montserrat"/>
              </a:rPr>
              <a:t>Ong Kher Jing </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grpSp>
        <p:nvGrpSpPr>
          <p:cNvPr name="Group 2" id="2"/>
          <p:cNvGrpSpPr/>
          <p:nvPr/>
        </p:nvGrpSpPr>
        <p:grpSpPr>
          <a:xfrm rot="0">
            <a:off x="4409081" y="515471"/>
            <a:ext cx="9469839" cy="814592"/>
            <a:chOff x="0" y="0"/>
            <a:chExt cx="2494114" cy="214543"/>
          </a:xfrm>
        </p:grpSpPr>
        <p:sp>
          <p:nvSpPr>
            <p:cNvPr name="Freeform 3" id="3"/>
            <p:cNvSpPr/>
            <p:nvPr/>
          </p:nvSpPr>
          <p:spPr>
            <a:xfrm flipH="false" flipV="false" rot="0">
              <a:off x="0" y="0"/>
              <a:ext cx="2494114" cy="214543"/>
            </a:xfrm>
            <a:custGeom>
              <a:avLst/>
              <a:gdLst/>
              <a:ahLst/>
              <a:cxnLst/>
              <a:rect r="r" b="b" t="t" l="l"/>
              <a:pathLst>
                <a:path h="214543" w="2494114">
                  <a:moveTo>
                    <a:pt x="81753" y="0"/>
                  </a:moveTo>
                  <a:lnTo>
                    <a:pt x="2412360" y="0"/>
                  </a:lnTo>
                  <a:cubicBezTo>
                    <a:pt x="2457512" y="0"/>
                    <a:pt x="2494114" y="36602"/>
                    <a:pt x="2494114" y="81753"/>
                  </a:cubicBezTo>
                  <a:lnTo>
                    <a:pt x="2494114" y="132789"/>
                  </a:lnTo>
                  <a:cubicBezTo>
                    <a:pt x="2494114" y="177940"/>
                    <a:pt x="2457512" y="214543"/>
                    <a:pt x="2412360" y="214543"/>
                  </a:cubicBezTo>
                  <a:lnTo>
                    <a:pt x="81753" y="214543"/>
                  </a:lnTo>
                  <a:cubicBezTo>
                    <a:pt x="36602" y="214543"/>
                    <a:pt x="0" y="177940"/>
                    <a:pt x="0" y="132789"/>
                  </a:cubicBezTo>
                  <a:lnTo>
                    <a:pt x="0" y="81753"/>
                  </a:lnTo>
                  <a:cubicBezTo>
                    <a:pt x="0" y="36602"/>
                    <a:pt x="36602" y="0"/>
                    <a:pt x="81753" y="0"/>
                  </a:cubicBezTo>
                  <a:close/>
                </a:path>
              </a:pathLst>
            </a:custGeom>
            <a:solidFill>
              <a:srgbClr val="000000">
                <a:alpha val="0"/>
              </a:srgbClr>
            </a:solidFill>
            <a:ln w="38100" cap="rnd">
              <a:solidFill>
                <a:srgbClr val="101B40"/>
              </a:solidFill>
              <a:prstDash val="solid"/>
              <a:round/>
            </a:ln>
          </p:spPr>
        </p:sp>
        <p:sp>
          <p:nvSpPr>
            <p:cNvPr name="TextBox 4" id="4"/>
            <p:cNvSpPr txBox="true"/>
            <p:nvPr/>
          </p:nvSpPr>
          <p:spPr>
            <a:xfrm>
              <a:off x="0" y="-38100"/>
              <a:ext cx="2494114" cy="252643"/>
            </a:xfrm>
            <a:prstGeom prst="rect">
              <a:avLst/>
            </a:prstGeom>
          </p:spPr>
          <p:txBody>
            <a:bodyPr anchor="ctr" rtlCol="false" tIns="50800" lIns="50800" bIns="50800" rIns="50800"/>
            <a:lstStyle/>
            <a:p>
              <a:pPr algn="ctr">
                <a:lnSpc>
                  <a:spcPts val="2871"/>
                </a:lnSpc>
              </a:pPr>
            </a:p>
          </p:txBody>
        </p:sp>
      </p:grpSp>
      <p:grpSp>
        <p:nvGrpSpPr>
          <p:cNvPr name="Group 5" id="5"/>
          <p:cNvGrpSpPr/>
          <p:nvPr/>
        </p:nvGrpSpPr>
        <p:grpSpPr>
          <a:xfrm rot="0">
            <a:off x="11850296" y="628301"/>
            <a:ext cx="1708381" cy="588932"/>
            <a:chOff x="0" y="0"/>
            <a:chExt cx="449944" cy="155110"/>
          </a:xfrm>
        </p:grpSpPr>
        <p:sp>
          <p:nvSpPr>
            <p:cNvPr name="Freeform 6" id="6"/>
            <p:cNvSpPr/>
            <p:nvPr/>
          </p:nvSpPr>
          <p:spPr>
            <a:xfrm flipH="false" flipV="false" rot="0">
              <a:off x="0" y="0"/>
              <a:ext cx="449944" cy="155110"/>
            </a:xfrm>
            <a:custGeom>
              <a:avLst/>
              <a:gdLst/>
              <a:ahLst/>
              <a:cxnLst/>
              <a:rect r="r" b="b" t="t" l="l"/>
              <a:pathLst>
                <a:path h="155110" w="449944">
                  <a:moveTo>
                    <a:pt x="77555" y="0"/>
                  </a:moveTo>
                  <a:lnTo>
                    <a:pt x="372389" y="0"/>
                  </a:lnTo>
                  <a:cubicBezTo>
                    <a:pt x="415221" y="0"/>
                    <a:pt x="449944" y="34722"/>
                    <a:pt x="449944" y="77555"/>
                  </a:cubicBezTo>
                  <a:lnTo>
                    <a:pt x="449944" y="77555"/>
                  </a:lnTo>
                  <a:cubicBezTo>
                    <a:pt x="449944" y="120387"/>
                    <a:pt x="415221" y="155110"/>
                    <a:pt x="372389" y="155110"/>
                  </a:cubicBezTo>
                  <a:lnTo>
                    <a:pt x="77555" y="155110"/>
                  </a:lnTo>
                  <a:cubicBezTo>
                    <a:pt x="34722" y="155110"/>
                    <a:pt x="0" y="120387"/>
                    <a:pt x="0" y="77555"/>
                  </a:cubicBezTo>
                  <a:lnTo>
                    <a:pt x="0" y="77555"/>
                  </a:lnTo>
                  <a:cubicBezTo>
                    <a:pt x="0" y="34722"/>
                    <a:pt x="34722" y="0"/>
                    <a:pt x="77555" y="0"/>
                  </a:cubicBezTo>
                  <a:close/>
                </a:path>
              </a:pathLst>
            </a:custGeom>
            <a:solidFill>
              <a:srgbClr val="101B40"/>
            </a:solidFill>
            <a:ln cap="rnd">
              <a:noFill/>
              <a:prstDash val="solid"/>
              <a:round/>
            </a:ln>
          </p:spPr>
        </p:sp>
        <p:sp>
          <p:nvSpPr>
            <p:cNvPr name="TextBox 7" id="7"/>
            <p:cNvSpPr txBox="true"/>
            <p:nvPr/>
          </p:nvSpPr>
          <p:spPr>
            <a:xfrm>
              <a:off x="0" y="-38100"/>
              <a:ext cx="449944" cy="193210"/>
            </a:xfrm>
            <a:prstGeom prst="rect">
              <a:avLst/>
            </a:prstGeom>
          </p:spPr>
          <p:txBody>
            <a:bodyPr anchor="ctr" rtlCol="false" tIns="50800" lIns="50800" bIns="50800" rIns="50800"/>
            <a:lstStyle/>
            <a:p>
              <a:pPr algn="ctr">
                <a:lnSpc>
                  <a:spcPts val="2871"/>
                </a:lnSpc>
              </a:pPr>
            </a:p>
          </p:txBody>
        </p:sp>
      </p:grpSp>
      <p:sp>
        <p:nvSpPr>
          <p:cNvPr name="Freeform 8" id="8"/>
          <p:cNvSpPr/>
          <p:nvPr/>
        </p:nvSpPr>
        <p:spPr>
          <a:xfrm flipH="false" flipV="false" rot="0">
            <a:off x="16736419" y="677760"/>
            <a:ext cx="522881" cy="443415"/>
          </a:xfrm>
          <a:custGeom>
            <a:avLst/>
            <a:gdLst/>
            <a:ahLst/>
            <a:cxnLst/>
            <a:rect r="r" b="b" t="t" l="l"/>
            <a:pathLst>
              <a:path h="443415" w="522881">
                <a:moveTo>
                  <a:pt x="0" y="0"/>
                </a:moveTo>
                <a:lnTo>
                  <a:pt x="522881" y="0"/>
                </a:lnTo>
                <a:lnTo>
                  <a:pt x="522881" y="443415"/>
                </a:lnTo>
                <a:lnTo>
                  <a:pt x="0" y="443415"/>
                </a:lnTo>
                <a:lnTo>
                  <a:pt x="0" y="0"/>
                </a:lnTo>
                <a:close/>
              </a:path>
            </a:pathLst>
          </a:custGeom>
          <a:blipFill>
            <a:blip r:embed="rId3">
              <a:extLst>
                <a:ext uri="{96DAC541-7B7A-43D3-8B79-37D633B846F1}">
                  <asvg:svgBlip xmlns:asvg="http://schemas.microsoft.com/office/drawing/2016/SVG/main" r:embed="rId4"/>
                </a:ext>
              </a:extLst>
            </a:blip>
            <a:stretch>
              <a:fillRect l="-962406" t="0" r="-308968" b="0"/>
            </a:stretch>
          </a:blipFill>
        </p:spPr>
      </p:sp>
      <p:grpSp>
        <p:nvGrpSpPr>
          <p:cNvPr name="Group 9" id="9"/>
          <p:cNvGrpSpPr/>
          <p:nvPr/>
        </p:nvGrpSpPr>
        <p:grpSpPr>
          <a:xfrm rot="0">
            <a:off x="1028700" y="8950304"/>
            <a:ext cx="16230600" cy="981085"/>
            <a:chOff x="0" y="0"/>
            <a:chExt cx="4274726" cy="258393"/>
          </a:xfrm>
        </p:grpSpPr>
        <p:sp>
          <p:nvSpPr>
            <p:cNvPr name="Freeform 10" id="10"/>
            <p:cNvSpPr/>
            <p:nvPr/>
          </p:nvSpPr>
          <p:spPr>
            <a:xfrm flipH="false" flipV="false" rot="0">
              <a:off x="0" y="0"/>
              <a:ext cx="4274726" cy="258393"/>
            </a:xfrm>
            <a:custGeom>
              <a:avLst/>
              <a:gdLst/>
              <a:ahLst/>
              <a:cxnLst/>
              <a:rect r="r" b="b" t="t" l="l"/>
              <a:pathLst>
                <a:path h="258393" w="4274726">
                  <a:moveTo>
                    <a:pt x="12402" y="0"/>
                  </a:moveTo>
                  <a:lnTo>
                    <a:pt x="4262324" y="0"/>
                  </a:lnTo>
                  <a:cubicBezTo>
                    <a:pt x="4269174" y="0"/>
                    <a:pt x="4274726" y="5553"/>
                    <a:pt x="4274726" y="12402"/>
                  </a:cubicBezTo>
                  <a:lnTo>
                    <a:pt x="4274726" y="245991"/>
                  </a:lnTo>
                  <a:cubicBezTo>
                    <a:pt x="4274726" y="249280"/>
                    <a:pt x="4273419" y="252434"/>
                    <a:pt x="4271094" y="254760"/>
                  </a:cubicBezTo>
                  <a:cubicBezTo>
                    <a:pt x="4268768" y="257086"/>
                    <a:pt x="4265613" y="258393"/>
                    <a:pt x="4262324" y="258393"/>
                  </a:cubicBezTo>
                  <a:lnTo>
                    <a:pt x="12402" y="258393"/>
                  </a:lnTo>
                  <a:cubicBezTo>
                    <a:pt x="9113" y="258393"/>
                    <a:pt x="5958" y="257086"/>
                    <a:pt x="3632" y="254760"/>
                  </a:cubicBezTo>
                  <a:cubicBezTo>
                    <a:pt x="1307" y="252434"/>
                    <a:pt x="0" y="249280"/>
                    <a:pt x="0" y="245991"/>
                  </a:cubicBezTo>
                  <a:lnTo>
                    <a:pt x="0" y="12402"/>
                  </a:lnTo>
                  <a:cubicBezTo>
                    <a:pt x="0" y="9113"/>
                    <a:pt x="1307" y="5958"/>
                    <a:pt x="3632" y="3632"/>
                  </a:cubicBezTo>
                  <a:cubicBezTo>
                    <a:pt x="5958" y="1307"/>
                    <a:pt x="9113" y="0"/>
                    <a:pt x="12402" y="0"/>
                  </a:cubicBezTo>
                  <a:close/>
                </a:path>
              </a:pathLst>
            </a:custGeom>
            <a:solidFill>
              <a:srgbClr val="8FA4C1"/>
            </a:solidFill>
          </p:spPr>
        </p:sp>
        <p:sp>
          <p:nvSpPr>
            <p:cNvPr name="TextBox 11" id="11"/>
            <p:cNvSpPr txBox="true"/>
            <p:nvPr/>
          </p:nvSpPr>
          <p:spPr>
            <a:xfrm>
              <a:off x="0" y="-38100"/>
              <a:ext cx="4274726" cy="296493"/>
            </a:xfrm>
            <a:prstGeom prst="rect">
              <a:avLst/>
            </a:prstGeom>
          </p:spPr>
          <p:txBody>
            <a:bodyPr anchor="ctr" rtlCol="false" tIns="50800" lIns="50800" bIns="50800" rIns="50800"/>
            <a:lstStyle/>
            <a:p>
              <a:pPr algn="ctr">
                <a:lnSpc>
                  <a:spcPts val="2591"/>
                </a:lnSpc>
              </a:pPr>
            </a:p>
          </p:txBody>
        </p:sp>
      </p:grpSp>
      <p:sp>
        <p:nvSpPr>
          <p:cNvPr name="Freeform 12" id="12"/>
          <p:cNvSpPr/>
          <p:nvPr/>
        </p:nvSpPr>
        <p:spPr>
          <a:xfrm flipH="false" flipV="false" rot="0">
            <a:off x="15908666" y="8028724"/>
            <a:ext cx="2373670" cy="2373670"/>
          </a:xfrm>
          <a:custGeom>
            <a:avLst/>
            <a:gdLst/>
            <a:ahLst/>
            <a:cxnLst/>
            <a:rect r="r" b="b" t="t" l="l"/>
            <a:pathLst>
              <a:path h="2373670" w="2373670">
                <a:moveTo>
                  <a:pt x="0" y="0"/>
                </a:moveTo>
                <a:lnTo>
                  <a:pt x="2373670" y="0"/>
                </a:lnTo>
                <a:lnTo>
                  <a:pt x="2373670" y="2373670"/>
                </a:lnTo>
                <a:lnTo>
                  <a:pt x="0" y="237367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13" id="13"/>
          <p:cNvGrpSpPr/>
          <p:nvPr/>
        </p:nvGrpSpPr>
        <p:grpSpPr>
          <a:xfrm rot="-5400000">
            <a:off x="-830010" y="5721197"/>
            <a:ext cx="3075708" cy="776477"/>
            <a:chOff x="0" y="0"/>
            <a:chExt cx="810063" cy="204504"/>
          </a:xfrm>
        </p:grpSpPr>
        <p:sp>
          <p:nvSpPr>
            <p:cNvPr name="Freeform 14" id="14"/>
            <p:cNvSpPr/>
            <p:nvPr/>
          </p:nvSpPr>
          <p:spPr>
            <a:xfrm flipH="false" flipV="false" rot="0">
              <a:off x="0" y="0"/>
              <a:ext cx="810063" cy="204504"/>
            </a:xfrm>
            <a:custGeom>
              <a:avLst/>
              <a:gdLst/>
              <a:ahLst/>
              <a:cxnLst/>
              <a:rect r="r" b="b" t="t" l="l"/>
              <a:pathLst>
                <a:path h="204504" w="810063">
                  <a:moveTo>
                    <a:pt x="102252" y="0"/>
                  </a:moveTo>
                  <a:lnTo>
                    <a:pt x="707811" y="0"/>
                  </a:lnTo>
                  <a:cubicBezTo>
                    <a:pt x="764283" y="0"/>
                    <a:pt x="810063" y="45780"/>
                    <a:pt x="810063" y="102252"/>
                  </a:cubicBezTo>
                  <a:lnTo>
                    <a:pt x="810063" y="102252"/>
                  </a:lnTo>
                  <a:cubicBezTo>
                    <a:pt x="810063" y="129371"/>
                    <a:pt x="799290" y="155379"/>
                    <a:pt x="780114" y="174555"/>
                  </a:cubicBezTo>
                  <a:cubicBezTo>
                    <a:pt x="760938" y="193731"/>
                    <a:pt x="734930" y="204504"/>
                    <a:pt x="707811" y="204504"/>
                  </a:cubicBezTo>
                  <a:lnTo>
                    <a:pt x="102252" y="204504"/>
                  </a:lnTo>
                  <a:cubicBezTo>
                    <a:pt x="75133" y="204504"/>
                    <a:pt x="49125" y="193731"/>
                    <a:pt x="29949" y="174555"/>
                  </a:cubicBezTo>
                  <a:cubicBezTo>
                    <a:pt x="10773" y="155379"/>
                    <a:pt x="0" y="129371"/>
                    <a:pt x="0" y="102252"/>
                  </a:cubicBezTo>
                  <a:lnTo>
                    <a:pt x="0" y="102252"/>
                  </a:lnTo>
                  <a:cubicBezTo>
                    <a:pt x="0" y="75133"/>
                    <a:pt x="10773" y="49125"/>
                    <a:pt x="29949" y="29949"/>
                  </a:cubicBezTo>
                  <a:cubicBezTo>
                    <a:pt x="49125" y="10773"/>
                    <a:pt x="75133" y="0"/>
                    <a:pt x="102252" y="0"/>
                  </a:cubicBezTo>
                  <a:close/>
                </a:path>
              </a:pathLst>
            </a:custGeom>
            <a:solidFill>
              <a:srgbClr val="FFFFFF"/>
            </a:solidFill>
          </p:spPr>
        </p:sp>
        <p:sp>
          <p:nvSpPr>
            <p:cNvPr name="TextBox 15" id="15"/>
            <p:cNvSpPr txBox="true"/>
            <p:nvPr/>
          </p:nvSpPr>
          <p:spPr>
            <a:xfrm>
              <a:off x="0" y="-38100"/>
              <a:ext cx="810063" cy="242604"/>
            </a:xfrm>
            <a:prstGeom prst="rect">
              <a:avLst/>
            </a:prstGeom>
          </p:spPr>
          <p:txBody>
            <a:bodyPr anchor="ctr" rtlCol="false" tIns="50800" lIns="50800" bIns="50800" rIns="50800"/>
            <a:lstStyle/>
            <a:p>
              <a:pPr algn="ctr">
                <a:lnSpc>
                  <a:spcPts val="2591"/>
                </a:lnSpc>
              </a:pPr>
            </a:p>
          </p:txBody>
        </p:sp>
      </p:grpSp>
      <p:grpSp>
        <p:nvGrpSpPr>
          <p:cNvPr name="Group 16" id="16"/>
          <p:cNvGrpSpPr/>
          <p:nvPr/>
        </p:nvGrpSpPr>
        <p:grpSpPr>
          <a:xfrm rot="-5400000">
            <a:off x="417247" y="4727631"/>
            <a:ext cx="581194" cy="581194"/>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FA4C1"/>
            </a:solidFill>
          </p:spPr>
        </p:sp>
        <p:sp>
          <p:nvSpPr>
            <p:cNvPr name="TextBox 18" id="18"/>
            <p:cNvSpPr txBox="true"/>
            <p:nvPr/>
          </p:nvSpPr>
          <p:spPr>
            <a:xfrm>
              <a:off x="76200" y="38100"/>
              <a:ext cx="660400" cy="698500"/>
            </a:xfrm>
            <a:prstGeom prst="rect">
              <a:avLst/>
            </a:prstGeom>
          </p:spPr>
          <p:txBody>
            <a:bodyPr anchor="ctr" rtlCol="false" tIns="50800" lIns="50800" bIns="50800" rIns="50800"/>
            <a:lstStyle/>
            <a:p>
              <a:pPr algn="ctr">
                <a:lnSpc>
                  <a:spcPts val="2591"/>
                </a:lnSpc>
              </a:pPr>
            </a:p>
          </p:txBody>
        </p:sp>
      </p:grpSp>
      <p:grpSp>
        <p:nvGrpSpPr>
          <p:cNvPr name="Group 19" id="19"/>
          <p:cNvGrpSpPr/>
          <p:nvPr/>
        </p:nvGrpSpPr>
        <p:grpSpPr>
          <a:xfrm rot="5400000">
            <a:off x="15848244" y="3188832"/>
            <a:ext cx="3075708" cy="776477"/>
            <a:chOff x="0" y="0"/>
            <a:chExt cx="810063" cy="204504"/>
          </a:xfrm>
        </p:grpSpPr>
        <p:sp>
          <p:nvSpPr>
            <p:cNvPr name="Freeform 20" id="20"/>
            <p:cNvSpPr/>
            <p:nvPr/>
          </p:nvSpPr>
          <p:spPr>
            <a:xfrm flipH="false" flipV="false" rot="0">
              <a:off x="0" y="0"/>
              <a:ext cx="810063" cy="204504"/>
            </a:xfrm>
            <a:custGeom>
              <a:avLst/>
              <a:gdLst/>
              <a:ahLst/>
              <a:cxnLst/>
              <a:rect r="r" b="b" t="t" l="l"/>
              <a:pathLst>
                <a:path h="204504" w="810063">
                  <a:moveTo>
                    <a:pt x="102252" y="0"/>
                  </a:moveTo>
                  <a:lnTo>
                    <a:pt x="707811" y="0"/>
                  </a:lnTo>
                  <a:cubicBezTo>
                    <a:pt x="764283" y="0"/>
                    <a:pt x="810063" y="45780"/>
                    <a:pt x="810063" y="102252"/>
                  </a:cubicBezTo>
                  <a:lnTo>
                    <a:pt x="810063" y="102252"/>
                  </a:lnTo>
                  <a:cubicBezTo>
                    <a:pt x="810063" y="129371"/>
                    <a:pt x="799290" y="155379"/>
                    <a:pt x="780114" y="174555"/>
                  </a:cubicBezTo>
                  <a:cubicBezTo>
                    <a:pt x="760938" y="193731"/>
                    <a:pt x="734930" y="204504"/>
                    <a:pt x="707811" y="204504"/>
                  </a:cubicBezTo>
                  <a:lnTo>
                    <a:pt x="102252" y="204504"/>
                  </a:lnTo>
                  <a:cubicBezTo>
                    <a:pt x="75133" y="204504"/>
                    <a:pt x="49125" y="193731"/>
                    <a:pt x="29949" y="174555"/>
                  </a:cubicBezTo>
                  <a:cubicBezTo>
                    <a:pt x="10773" y="155379"/>
                    <a:pt x="0" y="129371"/>
                    <a:pt x="0" y="102252"/>
                  </a:cubicBezTo>
                  <a:lnTo>
                    <a:pt x="0" y="102252"/>
                  </a:lnTo>
                  <a:cubicBezTo>
                    <a:pt x="0" y="75133"/>
                    <a:pt x="10773" y="49125"/>
                    <a:pt x="29949" y="29949"/>
                  </a:cubicBezTo>
                  <a:cubicBezTo>
                    <a:pt x="49125" y="10773"/>
                    <a:pt x="75133" y="0"/>
                    <a:pt x="102252" y="0"/>
                  </a:cubicBezTo>
                  <a:close/>
                </a:path>
              </a:pathLst>
            </a:custGeom>
            <a:solidFill>
              <a:srgbClr val="FFFFFF"/>
            </a:solidFill>
          </p:spPr>
        </p:sp>
        <p:sp>
          <p:nvSpPr>
            <p:cNvPr name="TextBox 21" id="21"/>
            <p:cNvSpPr txBox="true"/>
            <p:nvPr/>
          </p:nvSpPr>
          <p:spPr>
            <a:xfrm>
              <a:off x="0" y="-38100"/>
              <a:ext cx="810063" cy="242604"/>
            </a:xfrm>
            <a:prstGeom prst="rect">
              <a:avLst/>
            </a:prstGeom>
          </p:spPr>
          <p:txBody>
            <a:bodyPr anchor="ctr" rtlCol="false" tIns="50800" lIns="50800" bIns="50800" rIns="50800"/>
            <a:lstStyle/>
            <a:p>
              <a:pPr algn="ctr">
                <a:lnSpc>
                  <a:spcPts val="2591"/>
                </a:lnSpc>
              </a:pPr>
            </a:p>
          </p:txBody>
        </p:sp>
      </p:grpSp>
      <p:grpSp>
        <p:nvGrpSpPr>
          <p:cNvPr name="Group 22" id="22"/>
          <p:cNvGrpSpPr/>
          <p:nvPr/>
        </p:nvGrpSpPr>
        <p:grpSpPr>
          <a:xfrm rot="5400000">
            <a:off x="17095501" y="4335572"/>
            <a:ext cx="581194" cy="581194"/>
            <a:chOff x="0" y="0"/>
            <a:chExt cx="812800" cy="812800"/>
          </a:xfrm>
        </p:grpSpPr>
        <p:sp>
          <p:nvSpPr>
            <p:cNvPr name="Freeform 23" id="2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FA4C1"/>
            </a:solidFill>
          </p:spPr>
        </p:sp>
        <p:sp>
          <p:nvSpPr>
            <p:cNvPr name="TextBox 24" id="24"/>
            <p:cNvSpPr txBox="true"/>
            <p:nvPr/>
          </p:nvSpPr>
          <p:spPr>
            <a:xfrm>
              <a:off x="76200" y="38100"/>
              <a:ext cx="660400" cy="698500"/>
            </a:xfrm>
            <a:prstGeom prst="rect">
              <a:avLst/>
            </a:prstGeom>
          </p:spPr>
          <p:txBody>
            <a:bodyPr anchor="ctr" rtlCol="false" tIns="50800" lIns="50800" bIns="50800" rIns="50800"/>
            <a:lstStyle/>
            <a:p>
              <a:pPr algn="ctr">
                <a:lnSpc>
                  <a:spcPts val="2591"/>
                </a:lnSpc>
              </a:pPr>
            </a:p>
          </p:txBody>
        </p:sp>
      </p:grpSp>
      <p:grpSp>
        <p:nvGrpSpPr>
          <p:cNvPr name="Group 25" id="25"/>
          <p:cNvGrpSpPr/>
          <p:nvPr/>
        </p:nvGrpSpPr>
        <p:grpSpPr>
          <a:xfrm rot="0">
            <a:off x="1448617" y="2898991"/>
            <a:ext cx="3380381" cy="2409834"/>
            <a:chOff x="0" y="0"/>
            <a:chExt cx="890306" cy="634689"/>
          </a:xfrm>
        </p:grpSpPr>
        <p:sp>
          <p:nvSpPr>
            <p:cNvPr name="Freeform 26" id="26"/>
            <p:cNvSpPr/>
            <p:nvPr/>
          </p:nvSpPr>
          <p:spPr>
            <a:xfrm flipH="false" flipV="false" rot="0">
              <a:off x="0" y="0"/>
              <a:ext cx="890306" cy="634689"/>
            </a:xfrm>
            <a:custGeom>
              <a:avLst/>
              <a:gdLst/>
              <a:ahLst/>
              <a:cxnLst/>
              <a:rect r="r" b="b" t="t" l="l"/>
              <a:pathLst>
                <a:path h="634689" w="890306">
                  <a:moveTo>
                    <a:pt x="116803" y="0"/>
                  </a:moveTo>
                  <a:lnTo>
                    <a:pt x="773503" y="0"/>
                  </a:lnTo>
                  <a:cubicBezTo>
                    <a:pt x="838012" y="0"/>
                    <a:pt x="890306" y="52294"/>
                    <a:pt x="890306" y="116803"/>
                  </a:cubicBezTo>
                  <a:lnTo>
                    <a:pt x="890306" y="517886"/>
                  </a:lnTo>
                  <a:cubicBezTo>
                    <a:pt x="890306" y="582394"/>
                    <a:pt x="838012" y="634689"/>
                    <a:pt x="773503" y="634689"/>
                  </a:cubicBezTo>
                  <a:lnTo>
                    <a:pt x="116803" y="634689"/>
                  </a:lnTo>
                  <a:cubicBezTo>
                    <a:pt x="52294" y="634689"/>
                    <a:pt x="0" y="582394"/>
                    <a:pt x="0" y="517886"/>
                  </a:cubicBezTo>
                  <a:lnTo>
                    <a:pt x="0" y="116803"/>
                  </a:lnTo>
                  <a:cubicBezTo>
                    <a:pt x="0" y="52294"/>
                    <a:pt x="52294" y="0"/>
                    <a:pt x="116803" y="0"/>
                  </a:cubicBezTo>
                  <a:close/>
                </a:path>
              </a:pathLst>
            </a:custGeom>
            <a:solidFill>
              <a:srgbClr val="CFE2F6"/>
            </a:solidFill>
          </p:spPr>
        </p:sp>
        <p:sp>
          <p:nvSpPr>
            <p:cNvPr name="TextBox 27" id="27"/>
            <p:cNvSpPr txBox="true"/>
            <p:nvPr/>
          </p:nvSpPr>
          <p:spPr>
            <a:xfrm>
              <a:off x="0" y="-38100"/>
              <a:ext cx="890306" cy="672789"/>
            </a:xfrm>
            <a:prstGeom prst="rect">
              <a:avLst/>
            </a:prstGeom>
          </p:spPr>
          <p:txBody>
            <a:bodyPr anchor="ctr" rtlCol="false" tIns="50800" lIns="50800" bIns="50800" rIns="50800"/>
            <a:lstStyle/>
            <a:p>
              <a:pPr algn="ctr">
                <a:lnSpc>
                  <a:spcPts val="2591"/>
                </a:lnSpc>
              </a:pPr>
            </a:p>
          </p:txBody>
        </p:sp>
      </p:grpSp>
      <p:grpSp>
        <p:nvGrpSpPr>
          <p:cNvPr name="Group 28" id="28"/>
          <p:cNvGrpSpPr/>
          <p:nvPr/>
        </p:nvGrpSpPr>
        <p:grpSpPr>
          <a:xfrm rot="0">
            <a:off x="1601017" y="3051391"/>
            <a:ext cx="3075708" cy="776477"/>
            <a:chOff x="0" y="0"/>
            <a:chExt cx="810063" cy="204504"/>
          </a:xfrm>
        </p:grpSpPr>
        <p:sp>
          <p:nvSpPr>
            <p:cNvPr name="Freeform 29" id="29"/>
            <p:cNvSpPr/>
            <p:nvPr/>
          </p:nvSpPr>
          <p:spPr>
            <a:xfrm flipH="false" flipV="false" rot="0">
              <a:off x="0" y="0"/>
              <a:ext cx="810063" cy="204504"/>
            </a:xfrm>
            <a:custGeom>
              <a:avLst/>
              <a:gdLst/>
              <a:ahLst/>
              <a:cxnLst/>
              <a:rect r="r" b="b" t="t" l="l"/>
              <a:pathLst>
                <a:path h="204504" w="810063">
                  <a:moveTo>
                    <a:pt x="102252" y="0"/>
                  </a:moveTo>
                  <a:lnTo>
                    <a:pt x="707811" y="0"/>
                  </a:lnTo>
                  <a:cubicBezTo>
                    <a:pt x="764283" y="0"/>
                    <a:pt x="810063" y="45780"/>
                    <a:pt x="810063" y="102252"/>
                  </a:cubicBezTo>
                  <a:lnTo>
                    <a:pt x="810063" y="102252"/>
                  </a:lnTo>
                  <a:cubicBezTo>
                    <a:pt x="810063" y="129371"/>
                    <a:pt x="799290" y="155379"/>
                    <a:pt x="780114" y="174555"/>
                  </a:cubicBezTo>
                  <a:cubicBezTo>
                    <a:pt x="760938" y="193731"/>
                    <a:pt x="734930" y="204504"/>
                    <a:pt x="707811" y="204504"/>
                  </a:cubicBezTo>
                  <a:lnTo>
                    <a:pt x="102252" y="204504"/>
                  </a:lnTo>
                  <a:cubicBezTo>
                    <a:pt x="75133" y="204504"/>
                    <a:pt x="49125" y="193731"/>
                    <a:pt x="29949" y="174555"/>
                  </a:cubicBezTo>
                  <a:cubicBezTo>
                    <a:pt x="10773" y="155379"/>
                    <a:pt x="0" y="129371"/>
                    <a:pt x="0" y="102252"/>
                  </a:cubicBezTo>
                  <a:lnTo>
                    <a:pt x="0" y="102252"/>
                  </a:lnTo>
                  <a:cubicBezTo>
                    <a:pt x="0" y="75133"/>
                    <a:pt x="10773" y="49125"/>
                    <a:pt x="29949" y="29949"/>
                  </a:cubicBezTo>
                  <a:cubicBezTo>
                    <a:pt x="49125" y="10773"/>
                    <a:pt x="75133" y="0"/>
                    <a:pt x="102252" y="0"/>
                  </a:cubicBezTo>
                  <a:close/>
                </a:path>
              </a:pathLst>
            </a:custGeom>
            <a:solidFill>
              <a:srgbClr val="FFFFFF"/>
            </a:solidFill>
          </p:spPr>
        </p:sp>
        <p:sp>
          <p:nvSpPr>
            <p:cNvPr name="TextBox 30" id="30"/>
            <p:cNvSpPr txBox="true"/>
            <p:nvPr/>
          </p:nvSpPr>
          <p:spPr>
            <a:xfrm>
              <a:off x="0" y="-38100"/>
              <a:ext cx="810063" cy="242604"/>
            </a:xfrm>
            <a:prstGeom prst="rect">
              <a:avLst/>
            </a:prstGeom>
          </p:spPr>
          <p:txBody>
            <a:bodyPr anchor="ctr" rtlCol="false" tIns="50800" lIns="50800" bIns="50800" rIns="50800"/>
            <a:lstStyle/>
            <a:p>
              <a:pPr algn="ctr">
                <a:lnSpc>
                  <a:spcPts val="2591"/>
                </a:lnSpc>
              </a:pPr>
            </a:p>
          </p:txBody>
        </p:sp>
      </p:grpSp>
      <p:grpSp>
        <p:nvGrpSpPr>
          <p:cNvPr name="Group 31" id="31"/>
          <p:cNvGrpSpPr/>
          <p:nvPr/>
        </p:nvGrpSpPr>
        <p:grpSpPr>
          <a:xfrm rot="0">
            <a:off x="3959560" y="3149033"/>
            <a:ext cx="581194" cy="581194"/>
            <a:chOff x="0" y="0"/>
            <a:chExt cx="812800" cy="812800"/>
          </a:xfrm>
        </p:grpSpPr>
        <p:sp>
          <p:nvSpPr>
            <p:cNvPr name="Freeform 32" id="3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FA4C1"/>
            </a:solidFill>
          </p:spPr>
        </p:sp>
        <p:sp>
          <p:nvSpPr>
            <p:cNvPr name="TextBox 33" id="33"/>
            <p:cNvSpPr txBox="true"/>
            <p:nvPr/>
          </p:nvSpPr>
          <p:spPr>
            <a:xfrm>
              <a:off x="76200" y="38100"/>
              <a:ext cx="660400" cy="698500"/>
            </a:xfrm>
            <a:prstGeom prst="rect">
              <a:avLst/>
            </a:prstGeom>
          </p:spPr>
          <p:txBody>
            <a:bodyPr anchor="ctr" rtlCol="false" tIns="50800" lIns="50800" bIns="50800" rIns="50800"/>
            <a:lstStyle/>
            <a:p>
              <a:pPr algn="ctr">
                <a:lnSpc>
                  <a:spcPts val="2591"/>
                </a:lnSpc>
              </a:pPr>
            </a:p>
          </p:txBody>
        </p:sp>
      </p:grpSp>
      <p:grpSp>
        <p:nvGrpSpPr>
          <p:cNvPr name="Group 34" id="34"/>
          <p:cNvGrpSpPr/>
          <p:nvPr/>
        </p:nvGrpSpPr>
        <p:grpSpPr>
          <a:xfrm rot="0">
            <a:off x="1448681" y="5842226"/>
            <a:ext cx="3380381" cy="2409834"/>
            <a:chOff x="0" y="0"/>
            <a:chExt cx="890306" cy="634689"/>
          </a:xfrm>
        </p:grpSpPr>
        <p:sp>
          <p:nvSpPr>
            <p:cNvPr name="Freeform 35" id="35"/>
            <p:cNvSpPr/>
            <p:nvPr/>
          </p:nvSpPr>
          <p:spPr>
            <a:xfrm flipH="false" flipV="false" rot="0">
              <a:off x="0" y="0"/>
              <a:ext cx="890306" cy="634689"/>
            </a:xfrm>
            <a:custGeom>
              <a:avLst/>
              <a:gdLst/>
              <a:ahLst/>
              <a:cxnLst/>
              <a:rect r="r" b="b" t="t" l="l"/>
              <a:pathLst>
                <a:path h="634689" w="890306">
                  <a:moveTo>
                    <a:pt x="116803" y="0"/>
                  </a:moveTo>
                  <a:lnTo>
                    <a:pt x="773503" y="0"/>
                  </a:lnTo>
                  <a:cubicBezTo>
                    <a:pt x="838012" y="0"/>
                    <a:pt x="890306" y="52294"/>
                    <a:pt x="890306" y="116803"/>
                  </a:cubicBezTo>
                  <a:lnTo>
                    <a:pt x="890306" y="517886"/>
                  </a:lnTo>
                  <a:cubicBezTo>
                    <a:pt x="890306" y="582394"/>
                    <a:pt x="838012" y="634689"/>
                    <a:pt x="773503" y="634689"/>
                  </a:cubicBezTo>
                  <a:lnTo>
                    <a:pt x="116803" y="634689"/>
                  </a:lnTo>
                  <a:cubicBezTo>
                    <a:pt x="52294" y="634689"/>
                    <a:pt x="0" y="582394"/>
                    <a:pt x="0" y="517886"/>
                  </a:cubicBezTo>
                  <a:lnTo>
                    <a:pt x="0" y="116803"/>
                  </a:lnTo>
                  <a:cubicBezTo>
                    <a:pt x="0" y="52294"/>
                    <a:pt x="52294" y="0"/>
                    <a:pt x="116803" y="0"/>
                  </a:cubicBezTo>
                  <a:close/>
                </a:path>
              </a:pathLst>
            </a:custGeom>
            <a:solidFill>
              <a:srgbClr val="CFE2F6"/>
            </a:solidFill>
          </p:spPr>
        </p:sp>
        <p:sp>
          <p:nvSpPr>
            <p:cNvPr name="TextBox 36" id="36"/>
            <p:cNvSpPr txBox="true"/>
            <p:nvPr/>
          </p:nvSpPr>
          <p:spPr>
            <a:xfrm>
              <a:off x="0" y="-38100"/>
              <a:ext cx="890306" cy="672789"/>
            </a:xfrm>
            <a:prstGeom prst="rect">
              <a:avLst/>
            </a:prstGeom>
          </p:spPr>
          <p:txBody>
            <a:bodyPr anchor="ctr" rtlCol="false" tIns="50800" lIns="50800" bIns="50800" rIns="50800"/>
            <a:lstStyle/>
            <a:p>
              <a:pPr algn="ctr">
                <a:lnSpc>
                  <a:spcPts val="2591"/>
                </a:lnSpc>
              </a:pPr>
            </a:p>
          </p:txBody>
        </p:sp>
      </p:grpSp>
      <p:grpSp>
        <p:nvGrpSpPr>
          <p:cNvPr name="Group 37" id="37"/>
          <p:cNvGrpSpPr/>
          <p:nvPr/>
        </p:nvGrpSpPr>
        <p:grpSpPr>
          <a:xfrm rot="0">
            <a:off x="1601081" y="5994626"/>
            <a:ext cx="3075708" cy="776477"/>
            <a:chOff x="0" y="0"/>
            <a:chExt cx="810063" cy="204504"/>
          </a:xfrm>
        </p:grpSpPr>
        <p:sp>
          <p:nvSpPr>
            <p:cNvPr name="Freeform 38" id="38"/>
            <p:cNvSpPr/>
            <p:nvPr/>
          </p:nvSpPr>
          <p:spPr>
            <a:xfrm flipH="false" flipV="false" rot="0">
              <a:off x="0" y="0"/>
              <a:ext cx="810063" cy="204504"/>
            </a:xfrm>
            <a:custGeom>
              <a:avLst/>
              <a:gdLst/>
              <a:ahLst/>
              <a:cxnLst/>
              <a:rect r="r" b="b" t="t" l="l"/>
              <a:pathLst>
                <a:path h="204504" w="810063">
                  <a:moveTo>
                    <a:pt x="102252" y="0"/>
                  </a:moveTo>
                  <a:lnTo>
                    <a:pt x="707811" y="0"/>
                  </a:lnTo>
                  <a:cubicBezTo>
                    <a:pt x="764283" y="0"/>
                    <a:pt x="810063" y="45780"/>
                    <a:pt x="810063" y="102252"/>
                  </a:cubicBezTo>
                  <a:lnTo>
                    <a:pt x="810063" y="102252"/>
                  </a:lnTo>
                  <a:cubicBezTo>
                    <a:pt x="810063" y="129371"/>
                    <a:pt x="799290" y="155379"/>
                    <a:pt x="780114" y="174555"/>
                  </a:cubicBezTo>
                  <a:cubicBezTo>
                    <a:pt x="760938" y="193731"/>
                    <a:pt x="734930" y="204504"/>
                    <a:pt x="707811" y="204504"/>
                  </a:cubicBezTo>
                  <a:lnTo>
                    <a:pt x="102252" y="204504"/>
                  </a:lnTo>
                  <a:cubicBezTo>
                    <a:pt x="75133" y="204504"/>
                    <a:pt x="49125" y="193731"/>
                    <a:pt x="29949" y="174555"/>
                  </a:cubicBezTo>
                  <a:cubicBezTo>
                    <a:pt x="10773" y="155379"/>
                    <a:pt x="0" y="129371"/>
                    <a:pt x="0" y="102252"/>
                  </a:cubicBezTo>
                  <a:lnTo>
                    <a:pt x="0" y="102252"/>
                  </a:lnTo>
                  <a:cubicBezTo>
                    <a:pt x="0" y="75133"/>
                    <a:pt x="10773" y="49125"/>
                    <a:pt x="29949" y="29949"/>
                  </a:cubicBezTo>
                  <a:cubicBezTo>
                    <a:pt x="49125" y="10773"/>
                    <a:pt x="75133" y="0"/>
                    <a:pt x="102252" y="0"/>
                  </a:cubicBezTo>
                  <a:close/>
                </a:path>
              </a:pathLst>
            </a:custGeom>
            <a:solidFill>
              <a:srgbClr val="FFFFFF"/>
            </a:solidFill>
          </p:spPr>
        </p:sp>
        <p:sp>
          <p:nvSpPr>
            <p:cNvPr name="TextBox 39" id="39"/>
            <p:cNvSpPr txBox="true"/>
            <p:nvPr/>
          </p:nvSpPr>
          <p:spPr>
            <a:xfrm>
              <a:off x="0" y="-38100"/>
              <a:ext cx="810063" cy="242604"/>
            </a:xfrm>
            <a:prstGeom prst="rect">
              <a:avLst/>
            </a:prstGeom>
          </p:spPr>
          <p:txBody>
            <a:bodyPr anchor="ctr" rtlCol="false" tIns="50800" lIns="50800" bIns="50800" rIns="50800"/>
            <a:lstStyle/>
            <a:p>
              <a:pPr algn="ctr">
                <a:lnSpc>
                  <a:spcPts val="2591"/>
                </a:lnSpc>
              </a:pPr>
            </a:p>
          </p:txBody>
        </p:sp>
      </p:grpSp>
      <p:grpSp>
        <p:nvGrpSpPr>
          <p:cNvPr name="Group 40" id="40"/>
          <p:cNvGrpSpPr/>
          <p:nvPr/>
        </p:nvGrpSpPr>
        <p:grpSpPr>
          <a:xfrm rot="0">
            <a:off x="3959623" y="6092267"/>
            <a:ext cx="581194" cy="581194"/>
            <a:chOff x="0" y="0"/>
            <a:chExt cx="812800" cy="812800"/>
          </a:xfrm>
        </p:grpSpPr>
        <p:sp>
          <p:nvSpPr>
            <p:cNvPr name="Freeform 41" id="4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FA4C1"/>
            </a:solidFill>
          </p:spPr>
        </p:sp>
        <p:sp>
          <p:nvSpPr>
            <p:cNvPr name="TextBox 42" id="42"/>
            <p:cNvSpPr txBox="true"/>
            <p:nvPr/>
          </p:nvSpPr>
          <p:spPr>
            <a:xfrm>
              <a:off x="76200" y="38100"/>
              <a:ext cx="660400" cy="698500"/>
            </a:xfrm>
            <a:prstGeom prst="rect">
              <a:avLst/>
            </a:prstGeom>
          </p:spPr>
          <p:txBody>
            <a:bodyPr anchor="ctr" rtlCol="false" tIns="50800" lIns="50800" bIns="50800" rIns="50800"/>
            <a:lstStyle/>
            <a:p>
              <a:pPr algn="ctr">
                <a:lnSpc>
                  <a:spcPts val="2591"/>
                </a:lnSpc>
              </a:pPr>
            </a:p>
          </p:txBody>
        </p:sp>
      </p:grpSp>
      <p:grpSp>
        <p:nvGrpSpPr>
          <p:cNvPr name="Group 43" id="43"/>
          <p:cNvGrpSpPr/>
          <p:nvPr/>
        </p:nvGrpSpPr>
        <p:grpSpPr>
          <a:xfrm rot="0">
            <a:off x="6093154" y="2898991"/>
            <a:ext cx="3380381" cy="2409834"/>
            <a:chOff x="0" y="0"/>
            <a:chExt cx="890306" cy="634689"/>
          </a:xfrm>
        </p:grpSpPr>
        <p:sp>
          <p:nvSpPr>
            <p:cNvPr name="Freeform 44" id="44"/>
            <p:cNvSpPr/>
            <p:nvPr/>
          </p:nvSpPr>
          <p:spPr>
            <a:xfrm flipH="false" flipV="false" rot="0">
              <a:off x="0" y="0"/>
              <a:ext cx="890306" cy="634689"/>
            </a:xfrm>
            <a:custGeom>
              <a:avLst/>
              <a:gdLst/>
              <a:ahLst/>
              <a:cxnLst/>
              <a:rect r="r" b="b" t="t" l="l"/>
              <a:pathLst>
                <a:path h="634689" w="890306">
                  <a:moveTo>
                    <a:pt x="116803" y="0"/>
                  </a:moveTo>
                  <a:lnTo>
                    <a:pt x="773503" y="0"/>
                  </a:lnTo>
                  <a:cubicBezTo>
                    <a:pt x="838012" y="0"/>
                    <a:pt x="890306" y="52294"/>
                    <a:pt x="890306" y="116803"/>
                  </a:cubicBezTo>
                  <a:lnTo>
                    <a:pt x="890306" y="517886"/>
                  </a:lnTo>
                  <a:cubicBezTo>
                    <a:pt x="890306" y="582394"/>
                    <a:pt x="838012" y="634689"/>
                    <a:pt x="773503" y="634689"/>
                  </a:cubicBezTo>
                  <a:lnTo>
                    <a:pt x="116803" y="634689"/>
                  </a:lnTo>
                  <a:cubicBezTo>
                    <a:pt x="52294" y="634689"/>
                    <a:pt x="0" y="582394"/>
                    <a:pt x="0" y="517886"/>
                  </a:cubicBezTo>
                  <a:lnTo>
                    <a:pt x="0" y="116803"/>
                  </a:lnTo>
                  <a:cubicBezTo>
                    <a:pt x="0" y="52294"/>
                    <a:pt x="52294" y="0"/>
                    <a:pt x="116803" y="0"/>
                  </a:cubicBezTo>
                  <a:close/>
                </a:path>
              </a:pathLst>
            </a:custGeom>
            <a:solidFill>
              <a:srgbClr val="CFE2F6"/>
            </a:solidFill>
          </p:spPr>
        </p:sp>
        <p:sp>
          <p:nvSpPr>
            <p:cNvPr name="TextBox 45" id="45"/>
            <p:cNvSpPr txBox="true"/>
            <p:nvPr/>
          </p:nvSpPr>
          <p:spPr>
            <a:xfrm>
              <a:off x="0" y="-38100"/>
              <a:ext cx="890306" cy="672789"/>
            </a:xfrm>
            <a:prstGeom prst="rect">
              <a:avLst/>
            </a:prstGeom>
          </p:spPr>
          <p:txBody>
            <a:bodyPr anchor="ctr" rtlCol="false" tIns="50800" lIns="50800" bIns="50800" rIns="50800"/>
            <a:lstStyle/>
            <a:p>
              <a:pPr algn="ctr">
                <a:lnSpc>
                  <a:spcPts val="2591"/>
                </a:lnSpc>
              </a:pPr>
            </a:p>
          </p:txBody>
        </p:sp>
      </p:grpSp>
      <p:grpSp>
        <p:nvGrpSpPr>
          <p:cNvPr name="Group 46" id="46"/>
          <p:cNvGrpSpPr/>
          <p:nvPr/>
        </p:nvGrpSpPr>
        <p:grpSpPr>
          <a:xfrm rot="0">
            <a:off x="6245554" y="3051391"/>
            <a:ext cx="3075708" cy="776477"/>
            <a:chOff x="0" y="0"/>
            <a:chExt cx="810063" cy="204504"/>
          </a:xfrm>
        </p:grpSpPr>
        <p:sp>
          <p:nvSpPr>
            <p:cNvPr name="Freeform 47" id="47"/>
            <p:cNvSpPr/>
            <p:nvPr/>
          </p:nvSpPr>
          <p:spPr>
            <a:xfrm flipH="false" flipV="false" rot="0">
              <a:off x="0" y="0"/>
              <a:ext cx="810063" cy="204504"/>
            </a:xfrm>
            <a:custGeom>
              <a:avLst/>
              <a:gdLst/>
              <a:ahLst/>
              <a:cxnLst/>
              <a:rect r="r" b="b" t="t" l="l"/>
              <a:pathLst>
                <a:path h="204504" w="810063">
                  <a:moveTo>
                    <a:pt x="102252" y="0"/>
                  </a:moveTo>
                  <a:lnTo>
                    <a:pt x="707811" y="0"/>
                  </a:lnTo>
                  <a:cubicBezTo>
                    <a:pt x="764283" y="0"/>
                    <a:pt x="810063" y="45780"/>
                    <a:pt x="810063" y="102252"/>
                  </a:cubicBezTo>
                  <a:lnTo>
                    <a:pt x="810063" y="102252"/>
                  </a:lnTo>
                  <a:cubicBezTo>
                    <a:pt x="810063" y="129371"/>
                    <a:pt x="799290" y="155379"/>
                    <a:pt x="780114" y="174555"/>
                  </a:cubicBezTo>
                  <a:cubicBezTo>
                    <a:pt x="760938" y="193731"/>
                    <a:pt x="734930" y="204504"/>
                    <a:pt x="707811" y="204504"/>
                  </a:cubicBezTo>
                  <a:lnTo>
                    <a:pt x="102252" y="204504"/>
                  </a:lnTo>
                  <a:cubicBezTo>
                    <a:pt x="75133" y="204504"/>
                    <a:pt x="49125" y="193731"/>
                    <a:pt x="29949" y="174555"/>
                  </a:cubicBezTo>
                  <a:cubicBezTo>
                    <a:pt x="10773" y="155379"/>
                    <a:pt x="0" y="129371"/>
                    <a:pt x="0" y="102252"/>
                  </a:cubicBezTo>
                  <a:lnTo>
                    <a:pt x="0" y="102252"/>
                  </a:lnTo>
                  <a:cubicBezTo>
                    <a:pt x="0" y="75133"/>
                    <a:pt x="10773" y="49125"/>
                    <a:pt x="29949" y="29949"/>
                  </a:cubicBezTo>
                  <a:cubicBezTo>
                    <a:pt x="49125" y="10773"/>
                    <a:pt x="75133" y="0"/>
                    <a:pt x="102252" y="0"/>
                  </a:cubicBezTo>
                  <a:close/>
                </a:path>
              </a:pathLst>
            </a:custGeom>
            <a:solidFill>
              <a:srgbClr val="FFFFFF"/>
            </a:solidFill>
          </p:spPr>
        </p:sp>
        <p:sp>
          <p:nvSpPr>
            <p:cNvPr name="TextBox 48" id="48"/>
            <p:cNvSpPr txBox="true"/>
            <p:nvPr/>
          </p:nvSpPr>
          <p:spPr>
            <a:xfrm>
              <a:off x="0" y="-38100"/>
              <a:ext cx="810063" cy="242604"/>
            </a:xfrm>
            <a:prstGeom prst="rect">
              <a:avLst/>
            </a:prstGeom>
          </p:spPr>
          <p:txBody>
            <a:bodyPr anchor="ctr" rtlCol="false" tIns="50800" lIns="50800" bIns="50800" rIns="50800"/>
            <a:lstStyle/>
            <a:p>
              <a:pPr algn="ctr">
                <a:lnSpc>
                  <a:spcPts val="2591"/>
                </a:lnSpc>
              </a:pPr>
            </a:p>
          </p:txBody>
        </p:sp>
      </p:grpSp>
      <p:grpSp>
        <p:nvGrpSpPr>
          <p:cNvPr name="Group 49" id="49"/>
          <p:cNvGrpSpPr/>
          <p:nvPr/>
        </p:nvGrpSpPr>
        <p:grpSpPr>
          <a:xfrm rot="0">
            <a:off x="8535745" y="3149033"/>
            <a:ext cx="581194" cy="581194"/>
            <a:chOff x="0" y="0"/>
            <a:chExt cx="812800" cy="812800"/>
          </a:xfrm>
        </p:grpSpPr>
        <p:sp>
          <p:nvSpPr>
            <p:cNvPr name="Freeform 50" id="5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FA4C1"/>
            </a:solidFill>
          </p:spPr>
        </p:sp>
        <p:sp>
          <p:nvSpPr>
            <p:cNvPr name="TextBox 51" id="51"/>
            <p:cNvSpPr txBox="true"/>
            <p:nvPr/>
          </p:nvSpPr>
          <p:spPr>
            <a:xfrm>
              <a:off x="76200" y="38100"/>
              <a:ext cx="660400" cy="698500"/>
            </a:xfrm>
            <a:prstGeom prst="rect">
              <a:avLst/>
            </a:prstGeom>
          </p:spPr>
          <p:txBody>
            <a:bodyPr anchor="ctr" rtlCol="false" tIns="50800" lIns="50800" bIns="50800" rIns="50800"/>
            <a:lstStyle/>
            <a:p>
              <a:pPr algn="ctr">
                <a:lnSpc>
                  <a:spcPts val="2591"/>
                </a:lnSpc>
              </a:pPr>
            </a:p>
          </p:txBody>
        </p:sp>
      </p:grpSp>
      <p:grpSp>
        <p:nvGrpSpPr>
          <p:cNvPr name="Group 52" id="52"/>
          <p:cNvGrpSpPr/>
          <p:nvPr/>
        </p:nvGrpSpPr>
        <p:grpSpPr>
          <a:xfrm rot="0">
            <a:off x="6245554" y="5832701"/>
            <a:ext cx="3380381" cy="2409834"/>
            <a:chOff x="0" y="0"/>
            <a:chExt cx="890306" cy="634689"/>
          </a:xfrm>
        </p:grpSpPr>
        <p:sp>
          <p:nvSpPr>
            <p:cNvPr name="Freeform 53" id="53"/>
            <p:cNvSpPr/>
            <p:nvPr/>
          </p:nvSpPr>
          <p:spPr>
            <a:xfrm flipH="false" flipV="false" rot="0">
              <a:off x="0" y="0"/>
              <a:ext cx="890306" cy="634689"/>
            </a:xfrm>
            <a:custGeom>
              <a:avLst/>
              <a:gdLst/>
              <a:ahLst/>
              <a:cxnLst/>
              <a:rect r="r" b="b" t="t" l="l"/>
              <a:pathLst>
                <a:path h="634689" w="890306">
                  <a:moveTo>
                    <a:pt x="116803" y="0"/>
                  </a:moveTo>
                  <a:lnTo>
                    <a:pt x="773503" y="0"/>
                  </a:lnTo>
                  <a:cubicBezTo>
                    <a:pt x="838012" y="0"/>
                    <a:pt x="890306" y="52294"/>
                    <a:pt x="890306" y="116803"/>
                  </a:cubicBezTo>
                  <a:lnTo>
                    <a:pt x="890306" y="517886"/>
                  </a:lnTo>
                  <a:cubicBezTo>
                    <a:pt x="890306" y="582394"/>
                    <a:pt x="838012" y="634689"/>
                    <a:pt x="773503" y="634689"/>
                  </a:cubicBezTo>
                  <a:lnTo>
                    <a:pt x="116803" y="634689"/>
                  </a:lnTo>
                  <a:cubicBezTo>
                    <a:pt x="52294" y="634689"/>
                    <a:pt x="0" y="582394"/>
                    <a:pt x="0" y="517886"/>
                  </a:cubicBezTo>
                  <a:lnTo>
                    <a:pt x="0" y="116803"/>
                  </a:lnTo>
                  <a:cubicBezTo>
                    <a:pt x="0" y="52294"/>
                    <a:pt x="52294" y="0"/>
                    <a:pt x="116803" y="0"/>
                  </a:cubicBezTo>
                  <a:close/>
                </a:path>
              </a:pathLst>
            </a:custGeom>
            <a:solidFill>
              <a:srgbClr val="C2D2E8"/>
            </a:solidFill>
          </p:spPr>
        </p:sp>
        <p:sp>
          <p:nvSpPr>
            <p:cNvPr name="TextBox 54" id="54"/>
            <p:cNvSpPr txBox="true"/>
            <p:nvPr/>
          </p:nvSpPr>
          <p:spPr>
            <a:xfrm>
              <a:off x="0" y="-38100"/>
              <a:ext cx="890306" cy="672789"/>
            </a:xfrm>
            <a:prstGeom prst="rect">
              <a:avLst/>
            </a:prstGeom>
          </p:spPr>
          <p:txBody>
            <a:bodyPr anchor="ctr" rtlCol="false" tIns="50800" lIns="50800" bIns="50800" rIns="50800"/>
            <a:lstStyle/>
            <a:p>
              <a:pPr algn="ctr">
                <a:lnSpc>
                  <a:spcPts val="2591"/>
                </a:lnSpc>
              </a:pPr>
            </a:p>
          </p:txBody>
        </p:sp>
      </p:grpSp>
      <p:grpSp>
        <p:nvGrpSpPr>
          <p:cNvPr name="Group 55" id="55"/>
          <p:cNvGrpSpPr/>
          <p:nvPr/>
        </p:nvGrpSpPr>
        <p:grpSpPr>
          <a:xfrm rot="0">
            <a:off x="6397954" y="5985101"/>
            <a:ext cx="3075708" cy="776477"/>
            <a:chOff x="0" y="0"/>
            <a:chExt cx="810063" cy="204504"/>
          </a:xfrm>
        </p:grpSpPr>
        <p:sp>
          <p:nvSpPr>
            <p:cNvPr name="Freeform 56" id="56"/>
            <p:cNvSpPr/>
            <p:nvPr/>
          </p:nvSpPr>
          <p:spPr>
            <a:xfrm flipH="false" flipV="false" rot="0">
              <a:off x="0" y="0"/>
              <a:ext cx="810063" cy="204504"/>
            </a:xfrm>
            <a:custGeom>
              <a:avLst/>
              <a:gdLst/>
              <a:ahLst/>
              <a:cxnLst/>
              <a:rect r="r" b="b" t="t" l="l"/>
              <a:pathLst>
                <a:path h="204504" w="810063">
                  <a:moveTo>
                    <a:pt x="102252" y="0"/>
                  </a:moveTo>
                  <a:lnTo>
                    <a:pt x="707811" y="0"/>
                  </a:lnTo>
                  <a:cubicBezTo>
                    <a:pt x="764283" y="0"/>
                    <a:pt x="810063" y="45780"/>
                    <a:pt x="810063" y="102252"/>
                  </a:cubicBezTo>
                  <a:lnTo>
                    <a:pt x="810063" y="102252"/>
                  </a:lnTo>
                  <a:cubicBezTo>
                    <a:pt x="810063" y="129371"/>
                    <a:pt x="799290" y="155379"/>
                    <a:pt x="780114" y="174555"/>
                  </a:cubicBezTo>
                  <a:cubicBezTo>
                    <a:pt x="760938" y="193731"/>
                    <a:pt x="734930" y="204504"/>
                    <a:pt x="707811" y="204504"/>
                  </a:cubicBezTo>
                  <a:lnTo>
                    <a:pt x="102252" y="204504"/>
                  </a:lnTo>
                  <a:cubicBezTo>
                    <a:pt x="75133" y="204504"/>
                    <a:pt x="49125" y="193731"/>
                    <a:pt x="29949" y="174555"/>
                  </a:cubicBezTo>
                  <a:cubicBezTo>
                    <a:pt x="10773" y="155379"/>
                    <a:pt x="0" y="129371"/>
                    <a:pt x="0" y="102252"/>
                  </a:cubicBezTo>
                  <a:lnTo>
                    <a:pt x="0" y="102252"/>
                  </a:lnTo>
                  <a:cubicBezTo>
                    <a:pt x="0" y="75133"/>
                    <a:pt x="10773" y="49125"/>
                    <a:pt x="29949" y="29949"/>
                  </a:cubicBezTo>
                  <a:cubicBezTo>
                    <a:pt x="49125" y="10773"/>
                    <a:pt x="75133" y="0"/>
                    <a:pt x="102252" y="0"/>
                  </a:cubicBezTo>
                  <a:close/>
                </a:path>
              </a:pathLst>
            </a:custGeom>
            <a:solidFill>
              <a:srgbClr val="FFFFFF"/>
            </a:solidFill>
          </p:spPr>
        </p:sp>
        <p:sp>
          <p:nvSpPr>
            <p:cNvPr name="TextBox 57" id="57"/>
            <p:cNvSpPr txBox="true"/>
            <p:nvPr/>
          </p:nvSpPr>
          <p:spPr>
            <a:xfrm>
              <a:off x="0" y="-38100"/>
              <a:ext cx="810063" cy="242604"/>
            </a:xfrm>
            <a:prstGeom prst="rect">
              <a:avLst/>
            </a:prstGeom>
          </p:spPr>
          <p:txBody>
            <a:bodyPr anchor="ctr" rtlCol="false" tIns="50800" lIns="50800" bIns="50800" rIns="50800"/>
            <a:lstStyle/>
            <a:p>
              <a:pPr algn="ctr">
                <a:lnSpc>
                  <a:spcPts val="2591"/>
                </a:lnSpc>
              </a:pPr>
            </a:p>
          </p:txBody>
        </p:sp>
      </p:grpSp>
      <p:grpSp>
        <p:nvGrpSpPr>
          <p:cNvPr name="Group 58" id="58"/>
          <p:cNvGrpSpPr/>
          <p:nvPr/>
        </p:nvGrpSpPr>
        <p:grpSpPr>
          <a:xfrm rot="0">
            <a:off x="8756497" y="6082742"/>
            <a:ext cx="581194" cy="581194"/>
            <a:chOff x="0" y="0"/>
            <a:chExt cx="812800" cy="812800"/>
          </a:xfrm>
        </p:grpSpPr>
        <p:sp>
          <p:nvSpPr>
            <p:cNvPr name="Freeform 59" id="5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FA4C1"/>
            </a:solidFill>
          </p:spPr>
        </p:sp>
        <p:sp>
          <p:nvSpPr>
            <p:cNvPr name="TextBox 60" id="60"/>
            <p:cNvSpPr txBox="true"/>
            <p:nvPr/>
          </p:nvSpPr>
          <p:spPr>
            <a:xfrm>
              <a:off x="76200" y="38100"/>
              <a:ext cx="660400" cy="698500"/>
            </a:xfrm>
            <a:prstGeom prst="rect">
              <a:avLst/>
            </a:prstGeom>
          </p:spPr>
          <p:txBody>
            <a:bodyPr anchor="ctr" rtlCol="false" tIns="50800" lIns="50800" bIns="50800" rIns="50800"/>
            <a:lstStyle/>
            <a:p>
              <a:pPr algn="ctr">
                <a:lnSpc>
                  <a:spcPts val="2591"/>
                </a:lnSpc>
              </a:pPr>
            </a:p>
          </p:txBody>
        </p:sp>
      </p:grpSp>
      <p:sp>
        <p:nvSpPr>
          <p:cNvPr name="AutoShape 61" id="61"/>
          <p:cNvSpPr/>
          <p:nvPr/>
        </p:nvSpPr>
        <p:spPr>
          <a:xfrm>
            <a:off x="10478742" y="2039217"/>
            <a:ext cx="0" cy="6336632"/>
          </a:xfrm>
          <a:prstGeom prst="line">
            <a:avLst/>
          </a:prstGeom>
          <a:ln cap="flat" w="38100">
            <a:solidFill>
              <a:srgbClr val="8FA4C1"/>
            </a:solidFill>
            <a:prstDash val="solid"/>
            <a:headEnd type="none" len="sm" w="sm"/>
            <a:tailEnd type="none" len="sm" w="sm"/>
          </a:ln>
        </p:spPr>
      </p:sp>
      <p:grpSp>
        <p:nvGrpSpPr>
          <p:cNvPr name="Group 62" id="62"/>
          <p:cNvGrpSpPr/>
          <p:nvPr/>
        </p:nvGrpSpPr>
        <p:grpSpPr>
          <a:xfrm rot="0">
            <a:off x="12440892" y="4158496"/>
            <a:ext cx="3380381" cy="2409834"/>
            <a:chOff x="0" y="0"/>
            <a:chExt cx="890306" cy="634689"/>
          </a:xfrm>
        </p:grpSpPr>
        <p:sp>
          <p:nvSpPr>
            <p:cNvPr name="Freeform 63" id="63"/>
            <p:cNvSpPr/>
            <p:nvPr/>
          </p:nvSpPr>
          <p:spPr>
            <a:xfrm flipH="false" flipV="false" rot="0">
              <a:off x="0" y="0"/>
              <a:ext cx="890306" cy="634689"/>
            </a:xfrm>
            <a:custGeom>
              <a:avLst/>
              <a:gdLst/>
              <a:ahLst/>
              <a:cxnLst/>
              <a:rect r="r" b="b" t="t" l="l"/>
              <a:pathLst>
                <a:path h="634689" w="890306">
                  <a:moveTo>
                    <a:pt x="116803" y="0"/>
                  </a:moveTo>
                  <a:lnTo>
                    <a:pt x="773503" y="0"/>
                  </a:lnTo>
                  <a:cubicBezTo>
                    <a:pt x="838012" y="0"/>
                    <a:pt x="890306" y="52294"/>
                    <a:pt x="890306" y="116803"/>
                  </a:cubicBezTo>
                  <a:lnTo>
                    <a:pt x="890306" y="517886"/>
                  </a:lnTo>
                  <a:cubicBezTo>
                    <a:pt x="890306" y="582394"/>
                    <a:pt x="838012" y="634689"/>
                    <a:pt x="773503" y="634689"/>
                  </a:cubicBezTo>
                  <a:lnTo>
                    <a:pt x="116803" y="634689"/>
                  </a:lnTo>
                  <a:cubicBezTo>
                    <a:pt x="52294" y="634689"/>
                    <a:pt x="0" y="582394"/>
                    <a:pt x="0" y="517886"/>
                  </a:cubicBezTo>
                  <a:lnTo>
                    <a:pt x="0" y="116803"/>
                  </a:lnTo>
                  <a:cubicBezTo>
                    <a:pt x="0" y="52294"/>
                    <a:pt x="52294" y="0"/>
                    <a:pt x="116803" y="0"/>
                  </a:cubicBezTo>
                  <a:close/>
                </a:path>
              </a:pathLst>
            </a:custGeom>
            <a:solidFill>
              <a:srgbClr val="F4F4F4"/>
            </a:solidFill>
          </p:spPr>
        </p:sp>
        <p:sp>
          <p:nvSpPr>
            <p:cNvPr name="TextBox 64" id="64"/>
            <p:cNvSpPr txBox="true"/>
            <p:nvPr/>
          </p:nvSpPr>
          <p:spPr>
            <a:xfrm>
              <a:off x="0" y="-38100"/>
              <a:ext cx="890306" cy="672789"/>
            </a:xfrm>
            <a:prstGeom prst="rect">
              <a:avLst/>
            </a:prstGeom>
          </p:spPr>
          <p:txBody>
            <a:bodyPr anchor="ctr" rtlCol="false" tIns="50800" lIns="50800" bIns="50800" rIns="50800"/>
            <a:lstStyle/>
            <a:p>
              <a:pPr algn="ctr">
                <a:lnSpc>
                  <a:spcPts val="2591"/>
                </a:lnSpc>
              </a:pPr>
            </a:p>
          </p:txBody>
        </p:sp>
      </p:grpSp>
      <p:grpSp>
        <p:nvGrpSpPr>
          <p:cNvPr name="Group 65" id="65"/>
          <p:cNvGrpSpPr/>
          <p:nvPr/>
        </p:nvGrpSpPr>
        <p:grpSpPr>
          <a:xfrm rot="0">
            <a:off x="12336117" y="4277256"/>
            <a:ext cx="3380381" cy="2291073"/>
            <a:chOff x="0" y="0"/>
            <a:chExt cx="890306" cy="603410"/>
          </a:xfrm>
        </p:grpSpPr>
        <p:sp>
          <p:nvSpPr>
            <p:cNvPr name="Freeform 66" id="66"/>
            <p:cNvSpPr/>
            <p:nvPr/>
          </p:nvSpPr>
          <p:spPr>
            <a:xfrm flipH="false" flipV="false" rot="0">
              <a:off x="0" y="0"/>
              <a:ext cx="890306" cy="603410"/>
            </a:xfrm>
            <a:custGeom>
              <a:avLst/>
              <a:gdLst/>
              <a:ahLst/>
              <a:cxnLst/>
              <a:rect r="r" b="b" t="t" l="l"/>
              <a:pathLst>
                <a:path h="603410" w="890306">
                  <a:moveTo>
                    <a:pt x="116803" y="0"/>
                  </a:moveTo>
                  <a:lnTo>
                    <a:pt x="773503" y="0"/>
                  </a:lnTo>
                  <a:cubicBezTo>
                    <a:pt x="838012" y="0"/>
                    <a:pt x="890306" y="52294"/>
                    <a:pt x="890306" y="116803"/>
                  </a:cubicBezTo>
                  <a:lnTo>
                    <a:pt x="890306" y="486607"/>
                  </a:lnTo>
                  <a:cubicBezTo>
                    <a:pt x="890306" y="551116"/>
                    <a:pt x="838012" y="603410"/>
                    <a:pt x="773503" y="603410"/>
                  </a:cubicBezTo>
                  <a:lnTo>
                    <a:pt x="116803" y="603410"/>
                  </a:lnTo>
                  <a:cubicBezTo>
                    <a:pt x="52294" y="603410"/>
                    <a:pt x="0" y="551116"/>
                    <a:pt x="0" y="486607"/>
                  </a:cubicBezTo>
                  <a:lnTo>
                    <a:pt x="0" y="116803"/>
                  </a:lnTo>
                  <a:cubicBezTo>
                    <a:pt x="0" y="52294"/>
                    <a:pt x="52294" y="0"/>
                    <a:pt x="116803" y="0"/>
                  </a:cubicBezTo>
                  <a:close/>
                </a:path>
              </a:pathLst>
            </a:custGeom>
            <a:solidFill>
              <a:srgbClr val="FFFFFF"/>
            </a:solidFill>
          </p:spPr>
        </p:sp>
        <p:sp>
          <p:nvSpPr>
            <p:cNvPr name="TextBox 67" id="67"/>
            <p:cNvSpPr txBox="true"/>
            <p:nvPr/>
          </p:nvSpPr>
          <p:spPr>
            <a:xfrm>
              <a:off x="0" y="-38100"/>
              <a:ext cx="890306" cy="641510"/>
            </a:xfrm>
            <a:prstGeom prst="rect">
              <a:avLst/>
            </a:prstGeom>
          </p:spPr>
          <p:txBody>
            <a:bodyPr anchor="ctr" rtlCol="false" tIns="50800" lIns="50800" bIns="50800" rIns="50800"/>
            <a:lstStyle/>
            <a:p>
              <a:pPr algn="ctr">
                <a:lnSpc>
                  <a:spcPts val="2591"/>
                </a:lnSpc>
              </a:pPr>
            </a:p>
          </p:txBody>
        </p:sp>
      </p:grpSp>
      <p:grpSp>
        <p:nvGrpSpPr>
          <p:cNvPr name="Group 68" id="68"/>
          <p:cNvGrpSpPr/>
          <p:nvPr/>
        </p:nvGrpSpPr>
        <p:grpSpPr>
          <a:xfrm rot="0">
            <a:off x="12631392" y="4550555"/>
            <a:ext cx="2732662" cy="1773994"/>
            <a:chOff x="0" y="0"/>
            <a:chExt cx="719713" cy="467225"/>
          </a:xfrm>
        </p:grpSpPr>
        <p:sp>
          <p:nvSpPr>
            <p:cNvPr name="Freeform 69" id="69"/>
            <p:cNvSpPr/>
            <p:nvPr/>
          </p:nvSpPr>
          <p:spPr>
            <a:xfrm flipH="false" flipV="false" rot="0">
              <a:off x="0" y="0"/>
              <a:ext cx="719713" cy="467225"/>
            </a:xfrm>
            <a:custGeom>
              <a:avLst/>
              <a:gdLst/>
              <a:ahLst/>
              <a:cxnLst/>
              <a:rect r="r" b="b" t="t" l="l"/>
              <a:pathLst>
                <a:path h="467225" w="719713">
                  <a:moveTo>
                    <a:pt x="144488" y="0"/>
                  </a:moveTo>
                  <a:lnTo>
                    <a:pt x="575225" y="0"/>
                  </a:lnTo>
                  <a:cubicBezTo>
                    <a:pt x="655024" y="0"/>
                    <a:pt x="719713" y="64690"/>
                    <a:pt x="719713" y="144488"/>
                  </a:cubicBezTo>
                  <a:lnTo>
                    <a:pt x="719713" y="322736"/>
                  </a:lnTo>
                  <a:cubicBezTo>
                    <a:pt x="719713" y="402535"/>
                    <a:pt x="655024" y="467225"/>
                    <a:pt x="575225" y="467225"/>
                  </a:cubicBezTo>
                  <a:lnTo>
                    <a:pt x="144488" y="467225"/>
                  </a:lnTo>
                  <a:cubicBezTo>
                    <a:pt x="64690" y="467225"/>
                    <a:pt x="0" y="402535"/>
                    <a:pt x="0" y="322736"/>
                  </a:cubicBezTo>
                  <a:lnTo>
                    <a:pt x="0" y="144488"/>
                  </a:lnTo>
                  <a:cubicBezTo>
                    <a:pt x="0" y="64690"/>
                    <a:pt x="64690" y="0"/>
                    <a:pt x="144488" y="0"/>
                  </a:cubicBezTo>
                  <a:close/>
                </a:path>
              </a:pathLst>
            </a:custGeom>
            <a:solidFill>
              <a:srgbClr val="8FA4C1"/>
            </a:solidFill>
          </p:spPr>
        </p:sp>
        <p:sp>
          <p:nvSpPr>
            <p:cNvPr name="TextBox 70" id="70"/>
            <p:cNvSpPr txBox="true"/>
            <p:nvPr/>
          </p:nvSpPr>
          <p:spPr>
            <a:xfrm>
              <a:off x="0" y="-38100"/>
              <a:ext cx="719713" cy="505325"/>
            </a:xfrm>
            <a:prstGeom prst="rect">
              <a:avLst/>
            </a:prstGeom>
          </p:spPr>
          <p:txBody>
            <a:bodyPr anchor="ctr" rtlCol="false" tIns="50800" lIns="50800" bIns="50800" rIns="50800"/>
            <a:lstStyle/>
            <a:p>
              <a:pPr algn="ctr">
                <a:lnSpc>
                  <a:spcPts val="2591"/>
                </a:lnSpc>
              </a:pPr>
            </a:p>
          </p:txBody>
        </p:sp>
      </p:grpSp>
      <p:sp>
        <p:nvSpPr>
          <p:cNvPr name="Freeform 71" id="71"/>
          <p:cNvSpPr/>
          <p:nvPr/>
        </p:nvSpPr>
        <p:spPr>
          <a:xfrm flipH="false" flipV="false" rot="0">
            <a:off x="13403609" y="4828679"/>
            <a:ext cx="1254063" cy="1254063"/>
          </a:xfrm>
          <a:custGeom>
            <a:avLst/>
            <a:gdLst/>
            <a:ahLst/>
            <a:cxnLst/>
            <a:rect r="r" b="b" t="t" l="l"/>
            <a:pathLst>
              <a:path h="1254063" w="1254063">
                <a:moveTo>
                  <a:pt x="0" y="0"/>
                </a:moveTo>
                <a:lnTo>
                  <a:pt x="1254062" y="0"/>
                </a:lnTo>
                <a:lnTo>
                  <a:pt x="1254062" y="1254063"/>
                </a:lnTo>
                <a:lnTo>
                  <a:pt x="0" y="125406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72" id="72"/>
          <p:cNvGrpSpPr/>
          <p:nvPr/>
        </p:nvGrpSpPr>
        <p:grpSpPr>
          <a:xfrm rot="0">
            <a:off x="15422743" y="7530355"/>
            <a:ext cx="2627353" cy="2627353"/>
            <a:chOff x="0" y="0"/>
            <a:chExt cx="6350000" cy="6350000"/>
          </a:xfrm>
        </p:grpSpPr>
        <p:sp>
          <p:nvSpPr>
            <p:cNvPr name="Freeform 73" id="73"/>
            <p:cNvSpPr/>
            <p:nvPr/>
          </p:nvSpPr>
          <p:spPr>
            <a:xfrm flipH="true" flipV="false" rot="0">
              <a:off x="0" y="0"/>
              <a:ext cx="6350000" cy="6350000"/>
            </a:xfrm>
            <a:custGeom>
              <a:avLst/>
              <a:gdLst/>
              <a:ahLst/>
              <a:cxnLst/>
              <a:rect r="r" b="b" t="t" l="l"/>
              <a:pathLst>
                <a:path h="6350000" w="6350000">
                  <a:moveTo>
                    <a:pt x="3175000" y="0"/>
                  </a:moveTo>
                  <a:cubicBezTo>
                    <a:pt x="4928504" y="0"/>
                    <a:pt x="6350000" y="1421496"/>
                    <a:pt x="6350000" y="3175000"/>
                  </a:cubicBezTo>
                  <a:cubicBezTo>
                    <a:pt x="6350000" y="4928504"/>
                    <a:pt x="4928504" y="6350000"/>
                    <a:pt x="3175000" y="6350000"/>
                  </a:cubicBezTo>
                  <a:cubicBezTo>
                    <a:pt x="1421496" y="6350000"/>
                    <a:pt x="0" y="4928504"/>
                    <a:pt x="0" y="3175000"/>
                  </a:cubicBezTo>
                  <a:cubicBezTo>
                    <a:pt x="0" y="1421496"/>
                    <a:pt x="1421496" y="0"/>
                    <a:pt x="3175000" y="0"/>
                  </a:cubicBezTo>
                  <a:close/>
                </a:path>
              </a:pathLst>
            </a:custGeom>
            <a:blipFill>
              <a:blip r:embed="rId9"/>
              <a:stretch>
                <a:fillRect l="-38888" t="0" r="-38888" b="0"/>
              </a:stretch>
            </a:blipFill>
          </p:spPr>
        </p:sp>
      </p:grpSp>
      <p:sp>
        <p:nvSpPr>
          <p:cNvPr name="TextBox 74" id="74"/>
          <p:cNvSpPr txBox="true"/>
          <p:nvPr/>
        </p:nvSpPr>
        <p:spPr>
          <a:xfrm rot="0">
            <a:off x="4441856" y="729745"/>
            <a:ext cx="1662550" cy="314925"/>
          </a:xfrm>
          <a:prstGeom prst="rect">
            <a:avLst/>
          </a:prstGeom>
        </p:spPr>
        <p:txBody>
          <a:bodyPr anchor="t" rtlCol="false" tIns="0" lIns="0" bIns="0" rIns="0">
            <a:spAutoFit/>
          </a:bodyPr>
          <a:lstStyle/>
          <a:p>
            <a:pPr algn="ctr" marL="0" indent="0" lvl="0">
              <a:lnSpc>
                <a:spcPts val="2591"/>
              </a:lnSpc>
              <a:spcBef>
                <a:spcPct val="0"/>
              </a:spcBef>
            </a:pPr>
            <a:r>
              <a:rPr lang="en-US" sz="1851" spc="3">
                <a:solidFill>
                  <a:srgbClr val="101B40"/>
                </a:solidFill>
                <a:latin typeface="Montserrat"/>
                <a:ea typeface="Montserrat"/>
                <a:cs typeface="Montserrat"/>
                <a:sym typeface="Montserrat"/>
              </a:rPr>
              <a:t>HOME</a:t>
            </a:r>
          </a:p>
        </p:txBody>
      </p:sp>
      <p:sp>
        <p:nvSpPr>
          <p:cNvPr name="TextBox 75" id="75"/>
          <p:cNvSpPr txBox="true"/>
          <p:nvPr/>
        </p:nvSpPr>
        <p:spPr>
          <a:xfrm rot="0">
            <a:off x="6829803" y="731958"/>
            <a:ext cx="1907082" cy="314925"/>
          </a:xfrm>
          <a:prstGeom prst="rect">
            <a:avLst/>
          </a:prstGeom>
        </p:spPr>
        <p:txBody>
          <a:bodyPr anchor="t" rtlCol="false" tIns="0" lIns="0" bIns="0" rIns="0">
            <a:spAutoFit/>
          </a:bodyPr>
          <a:lstStyle/>
          <a:p>
            <a:pPr algn="ctr" marL="0" indent="0" lvl="0">
              <a:lnSpc>
                <a:spcPts val="2591"/>
              </a:lnSpc>
              <a:spcBef>
                <a:spcPct val="0"/>
              </a:spcBef>
            </a:pPr>
            <a:r>
              <a:rPr lang="en-US" sz="1851" spc="3">
                <a:solidFill>
                  <a:srgbClr val="101B40"/>
                </a:solidFill>
                <a:latin typeface="Montserrat"/>
                <a:ea typeface="Montserrat"/>
                <a:cs typeface="Montserrat"/>
                <a:sym typeface="Montserrat"/>
              </a:rPr>
              <a:t>PROBLEM</a:t>
            </a:r>
          </a:p>
        </p:txBody>
      </p:sp>
      <p:sp>
        <p:nvSpPr>
          <p:cNvPr name="TextBox 76" id="76"/>
          <p:cNvSpPr txBox="true"/>
          <p:nvPr/>
        </p:nvSpPr>
        <p:spPr>
          <a:xfrm rot="0">
            <a:off x="9499106" y="731958"/>
            <a:ext cx="1589190" cy="314925"/>
          </a:xfrm>
          <a:prstGeom prst="rect">
            <a:avLst/>
          </a:prstGeom>
        </p:spPr>
        <p:txBody>
          <a:bodyPr anchor="t" rtlCol="false" tIns="0" lIns="0" bIns="0" rIns="0">
            <a:spAutoFit/>
          </a:bodyPr>
          <a:lstStyle/>
          <a:p>
            <a:pPr algn="ctr" marL="0" indent="0" lvl="0">
              <a:lnSpc>
                <a:spcPts val="2591"/>
              </a:lnSpc>
              <a:spcBef>
                <a:spcPct val="0"/>
              </a:spcBef>
            </a:pPr>
            <a:r>
              <a:rPr lang="en-US" sz="1851" spc="3">
                <a:solidFill>
                  <a:srgbClr val="101B40"/>
                </a:solidFill>
                <a:latin typeface="Montserrat"/>
                <a:ea typeface="Montserrat"/>
                <a:cs typeface="Montserrat"/>
                <a:sym typeface="Montserrat"/>
              </a:rPr>
              <a:t>SYSTEM</a:t>
            </a:r>
          </a:p>
        </p:txBody>
      </p:sp>
      <p:sp>
        <p:nvSpPr>
          <p:cNvPr name="TextBox 77" id="77"/>
          <p:cNvSpPr txBox="true"/>
          <p:nvPr/>
        </p:nvSpPr>
        <p:spPr>
          <a:xfrm rot="0">
            <a:off x="11594836" y="729745"/>
            <a:ext cx="2224975" cy="314925"/>
          </a:xfrm>
          <a:prstGeom prst="rect">
            <a:avLst/>
          </a:prstGeom>
        </p:spPr>
        <p:txBody>
          <a:bodyPr anchor="t" rtlCol="false" tIns="0" lIns="0" bIns="0" rIns="0">
            <a:spAutoFit/>
          </a:bodyPr>
          <a:lstStyle/>
          <a:p>
            <a:pPr algn="ctr" marL="0" indent="0" lvl="0">
              <a:lnSpc>
                <a:spcPts val="2591"/>
              </a:lnSpc>
              <a:spcBef>
                <a:spcPct val="0"/>
              </a:spcBef>
            </a:pPr>
            <a:r>
              <a:rPr lang="en-US" b="true" sz="1851" spc="3">
                <a:solidFill>
                  <a:srgbClr val="F4F4F4"/>
                </a:solidFill>
                <a:latin typeface="Montserrat Bold"/>
                <a:ea typeface="Montserrat Bold"/>
                <a:cs typeface="Montserrat Bold"/>
                <a:sym typeface="Montserrat Bold"/>
              </a:rPr>
              <a:t>OTHERS</a:t>
            </a:r>
          </a:p>
        </p:txBody>
      </p:sp>
      <p:sp>
        <p:nvSpPr>
          <p:cNvPr name="TextBox 78" id="78"/>
          <p:cNvSpPr txBox="true"/>
          <p:nvPr/>
        </p:nvSpPr>
        <p:spPr>
          <a:xfrm rot="0">
            <a:off x="804572" y="627964"/>
            <a:ext cx="1888114" cy="285832"/>
          </a:xfrm>
          <a:prstGeom prst="rect">
            <a:avLst/>
          </a:prstGeom>
        </p:spPr>
        <p:txBody>
          <a:bodyPr anchor="t" rtlCol="false" tIns="0" lIns="0" bIns="0" rIns="0">
            <a:spAutoFit/>
          </a:bodyPr>
          <a:lstStyle/>
          <a:p>
            <a:pPr algn="l" marL="0" indent="0" lvl="0">
              <a:lnSpc>
                <a:spcPts val="2235"/>
              </a:lnSpc>
            </a:pPr>
            <a:r>
              <a:rPr lang="en-US" b="true" sz="2051" spc="4">
                <a:solidFill>
                  <a:srgbClr val="101B40"/>
                </a:solidFill>
                <a:latin typeface="Montserrat Bold"/>
                <a:ea typeface="Montserrat Bold"/>
                <a:cs typeface="Montserrat Bold"/>
                <a:sym typeface="Montserrat Bold"/>
              </a:rPr>
              <a:t>SHE++V5.0</a:t>
            </a:r>
          </a:p>
        </p:txBody>
      </p:sp>
      <p:sp>
        <p:nvSpPr>
          <p:cNvPr name="TextBox 79" id="79"/>
          <p:cNvSpPr txBox="true"/>
          <p:nvPr/>
        </p:nvSpPr>
        <p:spPr>
          <a:xfrm rot="0">
            <a:off x="-1155658" y="1746228"/>
            <a:ext cx="9772788" cy="757428"/>
          </a:xfrm>
          <a:prstGeom prst="rect">
            <a:avLst/>
          </a:prstGeom>
        </p:spPr>
        <p:txBody>
          <a:bodyPr anchor="t" rtlCol="false" tIns="0" lIns="0" bIns="0" rIns="0">
            <a:spAutoFit/>
          </a:bodyPr>
          <a:lstStyle/>
          <a:p>
            <a:pPr algn="ctr">
              <a:lnSpc>
                <a:spcPts val="5516"/>
              </a:lnSpc>
            </a:pPr>
            <a:r>
              <a:rPr lang="en-US" b="true" sz="6129" spc="-355">
                <a:solidFill>
                  <a:srgbClr val="101B40"/>
                </a:solidFill>
                <a:latin typeface="Montserrat Bold"/>
                <a:ea typeface="Montserrat Bold"/>
                <a:cs typeface="Montserrat Bold"/>
                <a:sym typeface="Montserrat Bold"/>
              </a:rPr>
              <a:t>Business Impact :</a:t>
            </a:r>
          </a:p>
        </p:txBody>
      </p:sp>
      <p:sp>
        <p:nvSpPr>
          <p:cNvPr name="TextBox 80" id="80"/>
          <p:cNvSpPr txBox="true"/>
          <p:nvPr/>
        </p:nvSpPr>
        <p:spPr>
          <a:xfrm rot="0">
            <a:off x="1790751" y="4003789"/>
            <a:ext cx="2618330" cy="1093532"/>
          </a:xfrm>
          <a:prstGeom prst="rect">
            <a:avLst/>
          </a:prstGeom>
        </p:spPr>
        <p:txBody>
          <a:bodyPr anchor="t" rtlCol="false" tIns="0" lIns="0" bIns="0" rIns="0">
            <a:spAutoFit/>
          </a:bodyPr>
          <a:lstStyle/>
          <a:p>
            <a:pPr algn="ctr" marL="313351" indent="-156675" lvl="1">
              <a:lnSpc>
                <a:spcPts val="1756"/>
              </a:lnSpc>
              <a:buFont typeface="Arial"/>
              <a:buChar char="•"/>
            </a:pPr>
            <a:r>
              <a:rPr lang="en-US" b="true" sz="1451">
                <a:solidFill>
                  <a:srgbClr val="8FA4C1"/>
                </a:solidFill>
                <a:latin typeface="Canva Sans Medium"/>
                <a:ea typeface="Canva Sans Medium"/>
                <a:cs typeface="Canva Sans Medium"/>
                <a:sym typeface="Canva Sans Medium"/>
              </a:rPr>
              <a:t>HELPS RESTAURANTS MAINTAIN CREDIBILITY BY DETECTING SUSPICIOUS CONTENT EARLY</a:t>
            </a:r>
          </a:p>
        </p:txBody>
      </p:sp>
      <p:sp>
        <p:nvSpPr>
          <p:cNvPr name="TextBox 81" id="81"/>
          <p:cNvSpPr txBox="true"/>
          <p:nvPr/>
        </p:nvSpPr>
        <p:spPr>
          <a:xfrm rot="0">
            <a:off x="1715766" y="3186729"/>
            <a:ext cx="2243794" cy="524853"/>
          </a:xfrm>
          <a:prstGeom prst="rect">
            <a:avLst/>
          </a:prstGeom>
        </p:spPr>
        <p:txBody>
          <a:bodyPr anchor="t" rtlCol="false" tIns="0" lIns="0" bIns="0" rIns="0">
            <a:spAutoFit/>
          </a:bodyPr>
          <a:lstStyle/>
          <a:p>
            <a:pPr algn="ctr">
              <a:lnSpc>
                <a:spcPts val="2094"/>
              </a:lnSpc>
            </a:pPr>
            <a:r>
              <a:rPr lang="en-US" b="true" sz="1939" spc="-91">
                <a:solidFill>
                  <a:srgbClr val="8FA4C1"/>
                </a:solidFill>
                <a:latin typeface="Montserrat Bold"/>
                <a:ea typeface="Montserrat Bold"/>
                <a:cs typeface="Montserrat Bold"/>
                <a:sym typeface="Montserrat Bold"/>
              </a:rPr>
              <a:t>Enhanced Trust and Transparency</a:t>
            </a:r>
          </a:p>
        </p:txBody>
      </p:sp>
      <p:sp>
        <p:nvSpPr>
          <p:cNvPr name="TextBox 82" id="82"/>
          <p:cNvSpPr txBox="true"/>
          <p:nvPr/>
        </p:nvSpPr>
        <p:spPr>
          <a:xfrm rot="0">
            <a:off x="1635953" y="6954899"/>
            <a:ext cx="2993476" cy="874457"/>
          </a:xfrm>
          <a:prstGeom prst="rect">
            <a:avLst/>
          </a:prstGeom>
        </p:spPr>
        <p:txBody>
          <a:bodyPr anchor="t" rtlCol="false" tIns="0" lIns="0" bIns="0" rIns="0">
            <a:spAutoFit/>
          </a:bodyPr>
          <a:lstStyle/>
          <a:p>
            <a:pPr algn="ctr" marL="313351" indent="-156675" lvl="1">
              <a:lnSpc>
                <a:spcPts val="1756"/>
              </a:lnSpc>
              <a:buFont typeface="Arial"/>
              <a:buChar char="•"/>
            </a:pPr>
            <a:r>
              <a:rPr lang="en-US" b="true" sz="1451">
                <a:solidFill>
                  <a:srgbClr val="8FA4C1"/>
                </a:solidFill>
                <a:latin typeface="Canva Sans Medium"/>
                <a:ea typeface="Canva Sans Medium"/>
                <a:cs typeface="Canva Sans Medium"/>
                <a:sym typeface="Canva Sans Medium"/>
              </a:rPr>
              <a:t>ENABLES PROACTIVE REPUTATION MANAGEMENT AND IMFORMED MARKETING AND STRATEGIES</a:t>
            </a:r>
          </a:p>
        </p:txBody>
      </p:sp>
      <p:sp>
        <p:nvSpPr>
          <p:cNvPr name="TextBox 83" id="83"/>
          <p:cNvSpPr txBox="true"/>
          <p:nvPr/>
        </p:nvSpPr>
        <p:spPr>
          <a:xfrm rot="0">
            <a:off x="6194537" y="4003789"/>
            <a:ext cx="3177743" cy="874457"/>
          </a:xfrm>
          <a:prstGeom prst="rect">
            <a:avLst/>
          </a:prstGeom>
        </p:spPr>
        <p:txBody>
          <a:bodyPr anchor="t" rtlCol="false" tIns="0" lIns="0" bIns="0" rIns="0">
            <a:spAutoFit/>
          </a:bodyPr>
          <a:lstStyle/>
          <a:p>
            <a:pPr algn="ctr" marL="313351" indent="-156675" lvl="1">
              <a:lnSpc>
                <a:spcPts val="1756"/>
              </a:lnSpc>
              <a:buFont typeface="Arial"/>
              <a:buChar char="•"/>
            </a:pPr>
            <a:r>
              <a:rPr lang="en-US" b="true" sz="1451">
                <a:solidFill>
                  <a:srgbClr val="8FA4C1"/>
                </a:solidFill>
                <a:latin typeface="Canva Sans Bold"/>
                <a:ea typeface="Canva Sans Bold"/>
                <a:cs typeface="Canva Sans Bold"/>
                <a:sym typeface="Canva Sans Bold"/>
              </a:rPr>
              <a:t>REDUCES THE RISK OF MISLEADING REVIEWS AFFECTING CUSTOMER CHOICES</a:t>
            </a:r>
          </a:p>
        </p:txBody>
      </p:sp>
      <p:sp>
        <p:nvSpPr>
          <p:cNvPr name="TextBox 84" id="84"/>
          <p:cNvSpPr txBox="true"/>
          <p:nvPr/>
        </p:nvSpPr>
        <p:spPr>
          <a:xfrm rot="0">
            <a:off x="1715830" y="5989075"/>
            <a:ext cx="2243794" cy="782028"/>
          </a:xfrm>
          <a:prstGeom prst="rect">
            <a:avLst/>
          </a:prstGeom>
        </p:spPr>
        <p:txBody>
          <a:bodyPr anchor="t" rtlCol="false" tIns="0" lIns="0" bIns="0" rIns="0">
            <a:spAutoFit/>
          </a:bodyPr>
          <a:lstStyle/>
          <a:p>
            <a:pPr algn="ctr">
              <a:lnSpc>
                <a:spcPts val="2094"/>
              </a:lnSpc>
            </a:pPr>
            <a:r>
              <a:rPr lang="en-US" b="true" sz="1939" spc="-91">
                <a:solidFill>
                  <a:srgbClr val="8FA4C1"/>
                </a:solidFill>
                <a:latin typeface="Montserrat Bold"/>
                <a:ea typeface="Montserrat Bold"/>
                <a:cs typeface="Montserrat Bold"/>
                <a:sym typeface="Montserrat Bold"/>
              </a:rPr>
              <a:t>Improved Decision-Making for Business</a:t>
            </a:r>
          </a:p>
        </p:txBody>
      </p:sp>
      <p:sp>
        <p:nvSpPr>
          <p:cNvPr name="TextBox 85" id="85"/>
          <p:cNvSpPr txBox="true"/>
          <p:nvPr/>
        </p:nvSpPr>
        <p:spPr>
          <a:xfrm rot="0">
            <a:off x="6400845" y="3204811"/>
            <a:ext cx="2243794" cy="524853"/>
          </a:xfrm>
          <a:prstGeom prst="rect">
            <a:avLst/>
          </a:prstGeom>
        </p:spPr>
        <p:txBody>
          <a:bodyPr anchor="t" rtlCol="false" tIns="0" lIns="0" bIns="0" rIns="0">
            <a:spAutoFit/>
          </a:bodyPr>
          <a:lstStyle/>
          <a:p>
            <a:pPr algn="ctr">
              <a:lnSpc>
                <a:spcPts val="2094"/>
              </a:lnSpc>
            </a:pPr>
            <a:r>
              <a:rPr lang="en-US" b="true" sz="1939" spc="-137">
                <a:solidFill>
                  <a:srgbClr val="8FA4C1"/>
                </a:solidFill>
                <a:latin typeface="Montserrat Bold"/>
                <a:ea typeface="Montserrat Bold"/>
                <a:cs typeface="Montserrat Bold"/>
                <a:sym typeface="Montserrat Bold"/>
              </a:rPr>
              <a:t>Better Customer Experience</a:t>
            </a:r>
          </a:p>
        </p:txBody>
      </p:sp>
      <p:sp>
        <p:nvSpPr>
          <p:cNvPr name="TextBox 86" id="86"/>
          <p:cNvSpPr txBox="true"/>
          <p:nvPr/>
        </p:nvSpPr>
        <p:spPr>
          <a:xfrm rot="0">
            <a:off x="6427552" y="6935192"/>
            <a:ext cx="3016385" cy="1093532"/>
          </a:xfrm>
          <a:prstGeom prst="rect">
            <a:avLst/>
          </a:prstGeom>
        </p:spPr>
        <p:txBody>
          <a:bodyPr anchor="t" rtlCol="false" tIns="0" lIns="0" bIns="0" rIns="0">
            <a:spAutoFit/>
          </a:bodyPr>
          <a:lstStyle/>
          <a:p>
            <a:pPr algn="ctr" marL="313351" indent="-156675" lvl="1">
              <a:lnSpc>
                <a:spcPts val="1756"/>
              </a:lnSpc>
              <a:buFont typeface="Arial"/>
              <a:buChar char="•"/>
            </a:pPr>
            <a:r>
              <a:rPr lang="en-US" b="true" sz="1451">
                <a:solidFill>
                  <a:srgbClr val="8FA4C1"/>
                </a:solidFill>
                <a:latin typeface="Montserrat Semi-Bold"/>
                <a:ea typeface="Montserrat Semi-Bold"/>
                <a:cs typeface="Montserrat Semi-Bold"/>
                <a:sym typeface="Montserrat Semi-Bold"/>
              </a:rPr>
              <a:t>EMPOWERS RESTAURANTS WITH INSIGHTS ABOUT COMPETITORS AND OVERALL INDUSTRY REVIEW TRENDS</a:t>
            </a:r>
          </a:p>
        </p:txBody>
      </p:sp>
      <p:sp>
        <p:nvSpPr>
          <p:cNvPr name="TextBox 87" id="87"/>
          <p:cNvSpPr txBox="true"/>
          <p:nvPr/>
        </p:nvSpPr>
        <p:spPr>
          <a:xfrm rot="0">
            <a:off x="6512703" y="6101792"/>
            <a:ext cx="2243794" cy="524853"/>
          </a:xfrm>
          <a:prstGeom prst="rect">
            <a:avLst/>
          </a:prstGeom>
        </p:spPr>
        <p:txBody>
          <a:bodyPr anchor="t" rtlCol="false" tIns="0" lIns="0" bIns="0" rIns="0">
            <a:spAutoFit/>
          </a:bodyPr>
          <a:lstStyle/>
          <a:p>
            <a:pPr algn="ctr">
              <a:lnSpc>
                <a:spcPts val="2094"/>
              </a:lnSpc>
            </a:pPr>
            <a:r>
              <a:rPr lang="en-US" b="true" sz="1939" spc="-91">
                <a:solidFill>
                  <a:srgbClr val="8FA4C1"/>
                </a:solidFill>
                <a:latin typeface="Montserrat Bold"/>
                <a:ea typeface="Montserrat Bold"/>
                <a:cs typeface="Montserrat Bold"/>
                <a:sym typeface="Montserrat Bold"/>
              </a:rPr>
              <a:t>Competitive Advantages</a:t>
            </a:r>
          </a:p>
        </p:txBody>
      </p:sp>
      <p:sp>
        <p:nvSpPr>
          <p:cNvPr name="TextBox 88" id="88"/>
          <p:cNvSpPr txBox="true"/>
          <p:nvPr/>
        </p:nvSpPr>
        <p:spPr>
          <a:xfrm rot="0">
            <a:off x="11238167" y="1863005"/>
            <a:ext cx="5281505" cy="1452753"/>
          </a:xfrm>
          <a:prstGeom prst="rect">
            <a:avLst/>
          </a:prstGeom>
        </p:spPr>
        <p:txBody>
          <a:bodyPr anchor="t" rtlCol="false" tIns="0" lIns="0" bIns="0" rIns="0">
            <a:spAutoFit/>
          </a:bodyPr>
          <a:lstStyle/>
          <a:p>
            <a:pPr algn="l">
              <a:lnSpc>
                <a:spcPts val="5516"/>
              </a:lnSpc>
            </a:pPr>
            <a:r>
              <a:rPr lang="en-US" sz="6129" spc="-355" b="true">
                <a:solidFill>
                  <a:srgbClr val="101B40"/>
                </a:solidFill>
                <a:latin typeface="Montserrat Bold"/>
                <a:ea typeface="Montserrat Bold"/>
                <a:cs typeface="Montserrat Bold"/>
                <a:sym typeface="Montserrat Bold"/>
              </a:rPr>
              <a:t>Future Improvement:</a:t>
            </a:r>
          </a:p>
        </p:txBody>
      </p:sp>
      <p:sp>
        <p:nvSpPr>
          <p:cNvPr name="TextBox 89" id="89"/>
          <p:cNvSpPr txBox="true"/>
          <p:nvPr/>
        </p:nvSpPr>
        <p:spPr>
          <a:xfrm rot="0">
            <a:off x="12336117" y="6790153"/>
            <a:ext cx="4089116" cy="1039203"/>
          </a:xfrm>
          <a:prstGeom prst="rect">
            <a:avLst/>
          </a:prstGeom>
        </p:spPr>
        <p:txBody>
          <a:bodyPr anchor="t" rtlCol="false" tIns="0" lIns="0" bIns="0" rIns="0">
            <a:spAutoFit/>
          </a:bodyPr>
          <a:lstStyle/>
          <a:p>
            <a:pPr algn="l" marL="418668" indent="-209334" lvl="1">
              <a:lnSpc>
                <a:spcPts val="2094"/>
              </a:lnSpc>
              <a:buFont typeface="Arial"/>
              <a:buChar char="•"/>
            </a:pPr>
            <a:r>
              <a:rPr lang="en-US" b="true" sz="1939" spc="-91">
                <a:solidFill>
                  <a:srgbClr val="8FA4C1"/>
                </a:solidFill>
                <a:latin typeface="Montserrat Bold"/>
                <a:ea typeface="Montserrat Bold"/>
                <a:cs typeface="Montserrat Bold"/>
                <a:sym typeface="Montserrat Bold"/>
              </a:rPr>
              <a:t>Suggested highly rated restaurants</a:t>
            </a:r>
          </a:p>
          <a:p>
            <a:pPr algn="l" marL="418668" indent="-209334" lvl="1">
              <a:lnSpc>
                <a:spcPts val="2094"/>
              </a:lnSpc>
              <a:buFont typeface="Arial"/>
              <a:buChar char="•"/>
            </a:pPr>
            <a:r>
              <a:rPr lang="en-US" b="true" sz="1939" spc="-91">
                <a:solidFill>
                  <a:srgbClr val="8FA4C1"/>
                </a:solidFill>
                <a:latin typeface="Montserrat Bold"/>
                <a:ea typeface="Montserrat Bold"/>
                <a:cs typeface="Montserrat Bold"/>
                <a:sym typeface="Montserrat Bold"/>
              </a:rPr>
              <a:t>Add analysis and visualization functions</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grpSp>
        <p:nvGrpSpPr>
          <p:cNvPr name="Group 2" id="2"/>
          <p:cNvGrpSpPr/>
          <p:nvPr/>
        </p:nvGrpSpPr>
        <p:grpSpPr>
          <a:xfrm rot="0">
            <a:off x="4409081" y="515471"/>
            <a:ext cx="9469839" cy="814592"/>
            <a:chOff x="0" y="0"/>
            <a:chExt cx="2494114" cy="214543"/>
          </a:xfrm>
        </p:grpSpPr>
        <p:sp>
          <p:nvSpPr>
            <p:cNvPr name="Freeform 3" id="3"/>
            <p:cNvSpPr/>
            <p:nvPr/>
          </p:nvSpPr>
          <p:spPr>
            <a:xfrm flipH="false" flipV="false" rot="0">
              <a:off x="0" y="0"/>
              <a:ext cx="2494114" cy="214543"/>
            </a:xfrm>
            <a:custGeom>
              <a:avLst/>
              <a:gdLst/>
              <a:ahLst/>
              <a:cxnLst/>
              <a:rect r="r" b="b" t="t" l="l"/>
              <a:pathLst>
                <a:path h="214543" w="2494114">
                  <a:moveTo>
                    <a:pt x="81753" y="0"/>
                  </a:moveTo>
                  <a:lnTo>
                    <a:pt x="2412360" y="0"/>
                  </a:lnTo>
                  <a:cubicBezTo>
                    <a:pt x="2457512" y="0"/>
                    <a:pt x="2494114" y="36602"/>
                    <a:pt x="2494114" y="81753"/>
                  </a:cubicBezTo>
                  <a:lnTo>
                    <a:pt x="2494114" y="132789"/>
                  </a:lnTo>
                  <a:cubicBezTo>
                    <a:pt x="2494114" y="177940"/>
                    <a:pt x="2457512" y="214543"/>
                    <a:pt x="2412360" y="214543"/>
                  </a:cubicBezTo>
                  <a:lnTo>
                    <a:pt x="81753" y="214543"/>
                  </a:lnTo>
                  <a:cubicBezTo>
                    <a:pt x="36602" y="214543"/>
                    <a:pt x="0" y="177940"/>
                    <a:pt x="0" y="132789"/>
                  </a:cubicBezTo>
                  <a:lnTo>
                    <a:pt x="0" y="81753"/>
                  </a:lnTo>
                  <a:cubicBezTo>
                    <a:pt x="0" y="36602"/>
                    <a:pt x="36602" y="0"/>
                    <a:pt x="81753" y="0"/>
                  </a:cubicBezTo>
                  <a:close/>
                </a:path>
              </a:pathLst>
            </a:custGeom>
            <a:solidFill>
              <a:srgbClr val="000000">
                <a:alpha val="0"/>
              </a:srgbClr>
            </a:solidFill>
            <a:ln w="38100" cap="rnd">
              <a:solidFill>
                <a:srgbClr val="101B40"/>
              </a:solidFill>
              <a:prstDash val="solid"/>
              <a:round/>
            </a:ln>
          </p:spPr>
        </p:sp>
        <p:sp>
          <p:nvSpPr>
            <p:cNvPr name="TextBox 4" id="4"/>
            <p:cNvSpPr txBox="true"/>
            <p:nvPr/>
          </p:nvSpPr>
          <p:spPr>
            <a:xfrm>
              <a:off x="0" y="-38100"/>
              <a:ext cx="2494114" cy="252643"/>
            </a:xfrm>
            <a:prstGeom prst="rect">
              <a:avLst/>
            </a:prstGeom>
          </p:spPr>
          <p:txBody>
            <a:bodyPr anchor="ctr" rtlCol="false" tIns="50800" lIns="50800" bIns="50800" rIns="50800"/>
            <a:lstStyle/>
            <a:p>
              <a:pPr algn="ctr">
                <a:lnSpc>
                  <a:spcPts val="2871"/>
                </a:lnSpc>
              </a:pPr>
            </a:p>
          </p:txBody>
        </p:sp>
      </p:grpSp>
      <p:grpSp>
        <p:nvGrpSpPr>
          <p:cNvPr name="Group 5" id="5"/>
          <p:cNvGrpSpPr/>
          <p:nvPr/>
        </p:nvGrpSpPr>
        <p:grpSpPr>
          <a:xfrm rot="0">
            <a:off x="11850296" y="628301"/>
            <a:ext cx="1708381" cy="588932"/>
            <a:chOff x="0" y="0"/>
            <a:chExt cx="449944" cy="155110"/>
          </a:xfrm>
        </p:grpSpPr>
        <p:sp>
          <p:nvSpPr>
            <p:cNvPr name="Freeform 6" id="6"/>
            <p:cNvSpPr/>
            <p:nvPr/>
          </p:nvSpPr>
          <p:spPr>
            <a:xfrm flipH="false" flipV="false" rot="0">
              <a:off x="0" y="0"/>
              <a:ext cx="449944" cy="155110"/>
            </a:xfrm>
            <a:custGeom>
              <a:avLst/>
              <a:gdLst/>
              <a:ahLst/>
              <a:cxnLst/>
              <a:rect r="r" b="b" t="t" l="l"/>
              <a:pathLst>
                <a:path h="155110" w="449944">
                  <a:moveTo>
                    <a:pt x="77555" y="0"/>
                  </a:moveTo>
                  <a:lnTo>
                    <a:pt x="372389" y="0"/>
                  </a:lnTo>
                  <a:cubicBezTo>
                    <a:pt x="415221" y="0"/>
                    <a:pt x="449944" y="34722"/>
                    <a:pt x="449944" y="77555"/>
                  </a:cubicBezTo>
                  <a:lnTo>
                    <a:pt x="449944" y="77555"/>
                  </a:lnTo>
                  <a:cubicBezTo>
                    <a:pt x="449944" y="120387"/>
                    <a:pt x="415221" y="155110"/>
                    <a:pt x="372389" y="155110"/>
                  </a:cubicBezTo>
                  <a:lnTo>
                    <a:pt x="77555" y="155110"/>
                  </a:lnTo>
                  <a:cubicBezTo>
                    <a:pt x="34722" y="155110"/>
                    <a:pt x="0" y="120387"/>
                    <a:pt x="0" y="77555"/>
                  </a:cubicBezTo>
                  <a:lnTo>
                    <a:pt x="0" y="77555"/>
                  </a:lnTo>
                  <a:cubicBezTo>
                    <a:pt x="0" y="34722"/>
                    <a:pt x="34722" y="0"/>
                    <a:pt x="77555" y="0"/>
                  </a:cubicBezTo>
                  <a:close/>
                </a:path>
              </a:pathLst>
            </a:custGeom>
            <a:solidFill>
              <a:srgbClr val="101B40"/>
            </a:solidFill>
            <a:ln cap="rnd">
              <a:noFill/>
              <a:prstDash val="solid"/>
              <a:round/>
            </a:ln>
          </p:spPr>
        </p:sp>
        <p:sp>
          <p:nvSpPr>
            <p:cNvPr name="TextBox 7" id="7"/>
            <p:cNvSpPr txBox="true"/>
            <p:nvPr/>
          </p:nvSpPr>
          <p:spPr>
            <a:xfrm>
              <a:off x="0" y="-38100"/>
              <a:ext cx="449944" cy="193210"/>
            </a:xfrm>
            <a:prstGeom prst="rect">
              <a:avLst/>
            </a:prstGeom>
          </p:spPr>
          <p:txBody>
            <a:bodyPr anchor="ctr" rtlCol="false" tIns="50800" lIns="50800" bIns="50800" rIns="50800"/>
            <a:lstStyle/>
            <a:p>
              <a:pPr algn="ctr">
                <a:lnSpc>
                  <a:spcPts val="2871"/>
                </a:lnSpc>
              </a:pPr>
            </a:p>
          </p:txBody>
        </p:sp>
      </p:grpSp>
      <p:sp>
        <p:nvSpPr>
          <p:cNvPr name="Freeform 8" id="8"/>
          <p:cNvSpPr/>
          <p:nvPr/>
        </p:nvSpPr>
        <p:spPr>
          <a:xfrm flipH="false" flipV="false" rot="0">
            <a:off x="16736419" y="677760"/>
            <a:ext cx="522881" cy="443415"/>
          </a:xfrm>
          <a:custGeom>
            <a:avLst/>
            <a:gdLst/>
            <a:ahLst/>
            <a:cxnLst/>
            <a:rect r="r" b="b" t="t" l="l"/>
            <a:pathLst>
              <a:path h="443415" w="522881">
                <a:moveTo>
                  <a:pt x="0" y="0"/>
                </a:moveTo>
                <a:lnTo>
                  <a:pt x="522881" y="0"/>
                </a:lnTo>
                <a:lnTo>
                  <a:pt x="522881" y="443415"/>
                </a:lnTo>
                <a:lnTo>
                  <a:pt x="0" y="443415"/>
                </a:lnTo>
                <a:lnTo>
                  <a:pt x="0" y="0"/>
                </a:lnTo>
                <a:close/>
              </a:path>
            </a:pathLst>
          </a:custGeom>
          <a:blipFill>
            <a:blip r:embed="rId2">
              <a:extLst>
                <a:ext uri="{96DAC541-7B7A-43D3-8B79-37D633B846F1}">
                  <asvg:svgBlip xmlns:asvg="http://schemas.microsoft.com/office/drawing/2016/SVG/main" r:embed="rId3"/>
                </a:ext>
              </a:extLst>
            </a:blip>
            <a:stretch>
              <a:fillRect l="-962406" t="0" r="-308968" b="0"/>
            </a:stretch>
          </a:blipFill>
        </p:spPr>
      </p:sp>
      <p:grpSp>
        <p:nvGrpSpPr>
          <p:cNvPr name="Group 9" id="9"/>
          <p:cNvGrpSpPr/>
          <p:nvPr/>
        </p:nvGrpSpPr>
        <p:grpSpPr>
          <a:xfrm rot="0">
            <a:off x="1028700" y="8277215"/>
            <a:ext cx="16230600" cy="981085"/>
            <a:chOff x="0" y="0"/>
            <a:chExt cx="4274726" cy="258393"/>
          </a:xfrm>
        </p:grpSpPr>
        <p:sp>
          <p:nvSpPr>
            <p:cNvPr name="Freeform 10" id="10"/>
            <p:cNvSpPr/>
            <p:nvPr/>
          </p:nvSpPr>
          <p:spPr>
            <a:xfrm flipH="false" flipV="false" rot="0">
              <a:off x="0" y="0"/>
              <a:ext cx="4274726" cy="258393"/>
            </a:xfrm>
            <a:custGeom>
              <a:avLst/>
              <a:gdLst/>
              <a:ahLst/>
              <a:cxnLst/>
              <a:rect r="r" b="b" t="t" l="l"/>
              <a:pathLst>
                <a:path h="258393" w="4274726">
                  <a:moveTo>
                    <a:pt x="12402" y="0"/>
                  </a:moveTo>
                  <a:lnTo>
                    <a:pt x="4262324" y="0"/>
                  </a:lnTo>
                  <a:cubicBezTo>
                    <a:pt x="4269174" y="0"/>
                    <a:pt x="4274726" y="5553"/>
                    <a:pt x="4274726" y="12402"/>
                  </a:cubicBezTo>
                  <a:lnTo>
                    <a:pt x="4274726" y="245991"/>
                  </a:lnTo>
                  <a:cubicBezTo>
                    <a:pt x="4274726" y="249280"/>
                    <a:pt x="4273419" y="252434"/>
                    <a:pt x="4271094" y="254760"/>
                  </a:cubicBezTo>
                  <a:cubicBezTo>
                    <a:pt x="4268768" y="257086"/>
                    <a:pt x="4265613" y="258393"/>
                    <a:pt x="4262324" y="258393"/>
                  </a:cubicBezTo>
                  <a:lnTo>
                    <a:pt x="12402" y="258393"/>
                  </a:lnTo>
                  <a:cubicBezTo>
                    <a:pt x="9113" y="258393"/>
                    <a:pt x="5958" y="257086"/>
                    <a:pt x="3632" y="254760"/>
                  </a:cubicBezTo>
                  <a:cubicBezTo>
                    <a:pt x="1307" y="252434"/>
                    <a:pt x="0" y="249280"/>
                    <a:pt x="0" y="245991"/>
                  </a:cubicBezTo>
                  <a:lnTo>
                    <a:pt x="0" y="12402"/>
                  </a:lnTo>
                  <a:cubicBezTo>
                    <a:pt x="0" y="9113"/>
                    <a:pt x="1307" y="5958"/>
                    <a:pt x="3632" y="3632"/>
                  </a:cubicBezTo>
                  <a:cubicBezTo>
                    <a:pt x="5958" y="1307"/>
                    <a:pt x="9113" y="0"/>
                    <a:pt x="12402" y="0"/>
                  </a:cubicBezTo>
                  <a:close/>
                </a:path>
              </a:pathLst>
            </a:custGeom>
            <a:solidFill>
              <a:srgbClr val="8FA4C1"/>
            </a:solidFill>
          </p:spPr>
        </p:sp>
        <p:sp>
          <p:nvSpPr>
            <p:cNvPr name="TextBox 11" id="11"/>
            <p:cNvSpPr txBox="true"/>
            <p:nvPr/>
          </p:nvSpPr>
          <p:spPr>
            <a:xfrm>
              <a:off x="0" y="-38100"/>
              <a:ext cx="4274726" cy="296493"/>
            </a:xfrm>
            <a:prstGeom prst="rect">
              <a:avLst/>
            </a:prstGeom>
          </p:spPr>
          <p:txBody>
            <a:bodyPr anchor="ctr" rtlCol="false" tIns="50800" lIns="50800" bIns="50800" rIns="50800"/>
            <a:lstStyle/>
            <a:p>
              <a:pPr algn="ctr">
                <a:lnSpc>
                  <a:spcPts val="2591"/>
                </a:lnSpc>
              </a:pPr>
            </a:p>
          </p:txBody>
        </p:sp>
      </p:grpSp>
      <p:sp>
        <p:nvSpPr>
          <p:cNvPr name="Freeform 12" id="12"/>
          <p:cNvSpPr/>
          <p:nvPr/>
        </p:nvSpPr>
        <p:spPr>
          <a:xfrm flipH="false" flipV="false" rot="0">
            <a:off x="11505249" y="2197912"/>
            <a:ext cx="2373670" cy="2373670"/>
          </a:xfrm>
          <a:custGeom>
            <a:avLst/>
            <a:gdLst/>
            <a:ahLst/>
            <a:cxnLst/>
            <a:rect r="r" b="b" t="t" l="l"/>
            <a:pathLst>
              <a:path h="2373670" w="2373670">
                <a:moveTo>
                  <a:pt x="0" y="0"/>
                </a:moveTo>
                <a:lnTo>
                  <a:pt x="2373670" y="0"/>
                </a:lnTo>
                <a:lnTo>
                  <a:pt x="2373670" y="2373670"/>
                </a:lnTo>
                <a:lnTo>
                  <a:pt x="0" y="237367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3" id="13"/>
          <p:cNvGrpSpPr/>
          <p:nvPr/>
        </p:nvGrpSpPr>
        <p:grpSpPr>
          <a:xfrm rot="-5400000">
            <a:off x="210776" y="5585226"/>
            <a:ext cx="3075708" cy="776477"/>
            <a:chOff x="0" y="0"/>
            <a:chExt cx="810063" cy="204504"/>
          </a:xfrm>
        </p:grpSpPr>
        <p:sp>
          <p:nvSpPr>
            <p:cNvPr name="Freeform 14" id="14"/>
            <p:cNvSpPr/>
            <p:nvPr/>
          </p:nvSpPr>
          <p:spPr>
            <a:xfrm flipH="false" flipV="false" rot="0">
              <a:off x="0" y="0"/>
              <a:ext cx="810063" cy="204504"/>
            </a:xfrm>
            <a:custGeom>
              <a:avLst/>
              <a:gdLst/>
              <a:ahLst/>
              <a:cxnLst/>
              <a:rect r="r" b="b" t="t" l="l"/>
              <a:pathLst>
                <a:path h="204504" w="810063">
                  <a:moveTo>
                    <a:pt x="102252" y="0"/>
                  </a:moveTo>
                  <a:lnTo>
                    <a:pt x="707811" y="0"/>
                  </a:lnTo>
                  <a:cubicBezTo>
                    <a:pt x="764283" y="0"/>
                    <a:pt x="810063" y="45780"/>
                    <a:pt x="810063" y="102252"/>
                  </a:cubicBezTo>
                  <a:lnTo>
                    <a:pt x="810063" y="102252"/>
                  </a:lnTo>
                  <a:cubicBezTo>
                    <a:pt x="810063" y="129371"/>
                    <a:pt x="799290" y="155379"/>
                    <a:pt x="780114" y="174555"/>
                  </a:cubicBezTo>
                  <a:cubicBezTo>
                    <a:pt x="760938" y="193731"/>
                    <a:pt x="734930" y="204504"/>
                    <a:pt x="707811" y="204504"/>
                  </a:cubicBezTo>
                  <a:lnTo>
                    <a:pt x="102252" y="204504"/>
                  </a:lnTo>
                  <a:cubicBezTo>
                    <a:pt x="75133" y="204504"/>
                    <a:pt x="49125" y="193731"/>
                    <a:pt x="29949" y="174555"/>
                  </a:cubicBezTo>
                  <a:cubicBezTo>
                    <a:pt x="10773" y="155379"/>
                    <a:pt x="0" y="129371"/>
                    <a:pt x="0" y="102252"/>
                  </a:cubicBezTo>
                  <a:lnTo>
                    <a:pt x="0" y="102252"/>
                  </a:lnTo>
                  <a:cubicBezTo>
                    <a:pt x="0" y="75133"/>
                    <a:pt x="10773" y="49125"/>
                    <a:pt x="29949" y="29949"/>
                  </a:cubicBezTo>
                  <a:cubicBezTo>
                    <a:pt x="49125" y="10773"/>
                    <a:pt x="75133" y="0"/>
                    <a:pt x="102252" y="0"/>
                  </a:cubicBezTo>
                  <a:close/>
                </a:path>
              </a:pathLst>
            </a:custGeom>
            <a:solidFill>
              <a:srgbClr val="FFFFFF"/>
            </a:solidFill>
          </p:spPr>
        </p:sp>
        <p:sp>
          <p:nvSpPr>
            <p:cNvPr name="TextBox 15" id="15"/>
            <p:cNvSpPr txBox="true"/>
            <p:nvPr/>
          </p:nvSpPr>
          <p:spPr>
            <a:xfrm>
              <a:off x="0" y="-38100"/>
              <a:ext cx="810063" cy="242604"/>
            </a:xfrm>
            <a:prstGeom prst="rect">
              <a:avLst/>
            </a:prstGeom>
          </p:spPr>
          <p:txBody>
            <a:bodyPr anchor="ctr" rtlCol="false" tIns="50800" lIns="50800" bIns="50800" rIns="50800"/>
            <a:lstStyle/>
            <a:p>
              <a:pPr algn="ctr">
                <a:lnSpc>
                  <a:spcPts val="2591"/>
                </a:lnSpc>
              </a:pPr>
            </a:p>
          </p:txBody>
        </p:sp>
      </p:grpSp>
      <p:grpSp>
        <p:nvGrpSpPr>
          <p:cNvPr name="Group 16" id="16"/>
          <p:cNvGrpSpPr/>
          <p:nvPr/>
        </p:nvGrpSpPr>
        <p:grpSpPr>
          <a:xfrm rot="-5400000">
            <a:off x="1458033" y="4571582"/>
            <a:ext cx="581194" cy="581194"/>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FA4C1"/>
            </a:solidFill>
          </p:spPr>
        </p:sp>
        <p:sp>
          <p:nvSpPr>
            <p:cNvPr name="TextBox 18" id="18"/>
            <p:cNvSpPr txBox="true"/>
            <p:nvPr/>
          </p:nvSpPr>
          <p:spPr>
            <a:xfrm>
              <a:off x="76200" y="38100"/>
              <a:ext cx="660400" cy="698500"/>
            </a:xfrm>
            <a:prstGeom prst="rect">
              <a:avLst/>
            </a:prstGeom>
          </p:spPr>
          <p:txBody>
            <a:bodyPr anchor="ctr" rtlCol="false" tIns="50800" lIns="50800" bIns="50800" rIns="50800"/>
            <a:lstStyle/>
            <a:p>
              <a:pPr algn="ctr">
                <a:lnSpc>
                  <a:spcPts val="2591"/>
                </a:lnSpc>
              </a:pPr>
            </a:p>
          </p:txBody>
        </p:sp>
      </p:grpSp>
      <p:grpSp>
        <p:nvGrpSpPr>
          <p:cNvPr name="Group 19" id="19"/>
          <p:cNvGrpSpPr/>
          <p:nvPr/>
        </p:nvGrpSpPr>
        <p:grpSpPr>
          <a:xfrm rot="5400000">
            <a:off x="15100104" y="3188832"/>
            <a:ext cx="3075708" cy="776477"/>
            <a:chOff x="0" y="0"/>
            <a:chExt cx="810063" cy="204504"/>
          </a:xfrm>
        </p:grpSpPr>
        <p:sp>
          <p:nvSpPr>
            <p:cNvPr name="Freeform 20" id="20"/>
            <p:cNvSpPr/>
            <p:nvPr/>
          </p:nvSpPr>
          <p:spPr>
            <a:xfrm flipH="false" flipV="false" rot="0">
              <a:off x="0" y="0"/>
              <a:ext cx="810063" cy="204504"/>
            </a:xfrm>
            <a:custGeom>
              <a:avLst/>
              <a:gdLst/>
              <a:ahLst/>
              <a:cxnLst/>
              <a:rect r="r" b="b" t="t" l="l"/>
              <a:pathLst>
                <a:path h="204504" w="810063">
                  <a:moveTo>
                    <a:pt x="102252" y="0"/>
                  </a:moveTo>
                  <a:lnTo>
                    <a:pt x="707811" y="0"/>
                  </a:lnTo>
                  <a:cubicBezTo>
                    <a:pt x="764283" y="0"/>
                    <a:pt x="810063" y="45780"/>
                    <a:pt x="810063" y="102252"/>
                  </a:cubicBezTo>
                  <a:lnTo>
                    <a:pt x="810063" y="102252"/>
                  </a:lnTo>
                  <a:cubicBezTo>
                    <a:pt x="810063" y="129371"/>
                    <a:pt x="799290" y="155379"/>
                    <a:pt x="780114" y="174555"/>
                  </a:cubicBezTo>
                  <a:cubicBezTo>
                    <a:pt x="760938" y="193731"/>
                    <a:pt x="734930" y="204504"/>
                    <a:pt x="707811" y="204504"/>
                  </a:cubicBezTo>
                  <a:lnTo>
                    <a:pt x="102252" y="204504"/>
                  </a:lnTo>
                  <a:cubicBezTo>
                    <a:pt x="75133" y="204504"/>
                    <a:pt x="49125" y="193731"/>
                    <a:pt x="29949" y="174555"/>
                  </a:cubicBezTo>
                  <a:cubicBezTo>
                    <a:pt x="10773" y="155379"/>
                    <a:pt x="0" y="129371"/>
                    <a:pt x="0" y="102252"/>
                  </a:cubicBezTo>
                  <a:lnTo>
                    <a:pt x="0" y="102252"/>
                  </a:lnTo>
                  <a:cubicBezTo>
                    <a:pt x="0" y="75133"/>
                    <a:pt x="10773" y="49125"/>
                    <a:pt x="29949" y="29949"/>
                  </a:cubicBezTo>
                  <a:cubicBezTo>
                    <a:pt x="49125" y="10773"/>
                    <a:pt x="75133" y="0"/>
                    <a:pt x="102252" y="0"/>
                  </a:cubicBezTo>
                  <a:close/>
                </a:path>
              </a:pathLst>
            </a:custGeom>
            <a:solidFill>
              <a:srgbClr val="FFFFFF"/>
            </a:solidFill>
          </p:spPr>
        </p:sp>
        <p:sp>
          <p:nvSpPr>
            <p:cNvPr name="TextBox 21" id="21"/>
            <p:cNvSpPr txBox="true"/>
            <p:nvPr/>
          </p:nvSpPr>
          <p:spPr>
            <a:xfrm>
              <a:off x="0" y="-38100"/>
              <a:ext cx="810063" cy="242604"/>
            </a:xfrm>
            <a:prstGeom prst="rect">
              <a:avLst/>
            </a:prstGeom>
          </p:spPr>
          <p:txBody>
            <a:bodyPr anchor="ctr" rtlCol="false" tIns="50800" lIns="50800" bIns="50800" rIns="50800"/>
            <a:lstStyle/>
            <a:p>
              <a:pPr algn="ctr">
                <a:lnSpc>
                  <a:spcPts val="2591"/>
                </a:lnSpc>
              </a:pPr>
            </a:p>
          </p:txBody>
        </p:sp>
      </p:grpSp>
      <p:grpSp>
        <p:nvGrpSpPr>
          <p:cNvPr name="Group 22" id="22"/>
          <p:cNvGrpSpPr/>
          <p:nvPr/>
        </p:nvGrpSpPr>
        <p:grpSpPr>
          <a:xfrm rot="5400000">
            <a:off x="16347361" y="4397760"/>
            <a:ext cx="581194" cy="581194"/>
            <a:chOff x="0" y="0"/>
            <a:chExt cx="812800" cy="812800"/>
          </a:xfrm>
        </p:grpSpPr>
        <p:sp>
          <p:nvSpPr>
            <p:cNvPr name="Freeform 23" id="2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FA4C1"/>
            </a:solidFill>
          </p:spPr>
        </p:sp>
        <p:sp>
          <p:nvSpPr>
            <p:cNvPr name="TextBox 24" id="24"/>
            <p:cNvSpPr txBox="true"/>
            <p:nvPr/>
          </p:nvSpPr>
          <p:spPr>
            <a:xfrm>
              <a:off x="76200" y="38100"/>
              <a:ext cx="660400" cy="698500"/>
            </a:xfrm>
            <a:prstGeom prst="rect">
              <a:avLst/>
            </a:prstGeom>
          </p:spPr>
          <p:txBody>
            <a:bodyPr anchor="ctr" rtlCol="false" tIns="50800" lIns="50800" bIns="50800" rIns="50800"/>
            <a:lstStyle/>
            <a:p>
              <a:pPr algn="ctr">
                <a:lnSpc>
                  <a:spcPts val="2591"/>
                </a:lnSpc>
              </a:pPr>
            </a:p>
          </p:txBody>
        </p:sp>
      </p:grpSp>
      <p:grpSp>
        <p:nvGrpSpPr>
          <p:cNvPr name="Group 25" id="25"/>
          <p:cNvGrpSpPr/>
          <p:nvPr/>
        </p:nvGrpSpPr>
        <p:grpSpPr>
          <a:xfrm rot="0">
            <a:off x="548640" y="4397760"/>
            <a:ext cx="5340600" cy="5340600"/>
            <a:chOff x="0" y="0"/>
            <a:chExt cx="6350000" cy="6350000"/>
          </a:xfrm>
        </p:grpSpPr>
        <p:sp>
          <p:nvSpPr>
            <p:cNvPr name="Freeform 26" id="26"/>
            <p:cNvSpPr/>
            <p:nvPr/>
          </p:nvSpPr>
          <p:spPr>
            <a:xfrm flipH="true" flipV="false" rot="0">
              <a:off x="0" y="0"/>
              <a:ext cx="6350000" cy="6350000"/>
            </a:xfrm>
            <a:custGeom>
              <a:avLst/>
              <a:gdLst/>
              <a:ahLst/>
              <a:cxnLst/>
              <a:rect r="r" b="b" t="t" l="l"/>
              <a:pathLst>
                <a:path h="6350000" w="6350000">
                  <a:moveTo>
                    <a:pt x="3175000" y="0"/>
                  </a:moveTo>
                  <a:cubicBezTo>
                    <a:pt x="4928504" y="0"/>
                    <a:pt x="6350000" y="1421496"/>
                    <a:pt x="6350000" y="3175000"/>
                  </a:cubicBezTo>
                  <a:cubicBezTo>
                    <a:pt x="6350000" y="4928504"/>
                    <a:pt x="4928504" y="6350000"/>
                    <a:pt x="3175000" y="6350000"/>
                  </a:cubicBezTo>
                  <a:cubicBezTo>
                    <a:pt x="1421496" y="6350000"/>
                    <a:pt x="0" y="4928504"/>
                    <a:pt x="0" y="3175000"/>
                  </a:cubicBezTo>
                  <a:cubicBezTo>
                    <a:pt x="0" y="1421496"/>
                    <a:pt x="1421496" y="0"/>
                    <a:pt x="3175000" y="0"/>
                  </a:cubicBezTo>
                  <a:close/>
                </a:path>
              </a:pathLst>
            </a:custGeom>
            <a:blipFill>
              <a:blip r:embed="rId6"/>
              <a:stretch>
                <a:fillRect l="-38888" t="0" r="-38888" b="0"/>
              </a:stretch>
            </a:blipFill>
          </p:spPr>
        </p:sp>
      </p:grpSp>
      <p:sp>
        <p:nvSpPr>
          <p:cNvPr name="TextBox 27" id="27"/>
          <p:cNvSpPr txBox="true"/>
          <p:nvPr/>
        </p:nvSpPr>
        <p:spPr>
          <a:xfrm rot="0">
            <a:off x="4441856" y="729745"/>
            <a:ext cx="1662550" cy="314925"/>
          </a:xfrm>
          <a:prstGeom prst="rect">
            <a:avLst/>
          </a:prstGeom>
        </p:spPr>
        <p:txBody>
          <a:bodyPr anchor="t" rtlCol="false" tIns="0" lIns="0" bIns="0" rIns="0">
            <a:spAutoFit/>
          </a:bodyPr>
          <a:lstStyle/>
          <a:p>
            <a:pPr algn="ctr" marL="0" indent="0" lvl="0">
              <a:lnSpc>
                <a:spcPts val="2591"/>
              </a:lnSpc>
              <a:spcBef>
                <a:spcPct val="0"/>
              </a:spcBef>
            </a:pPr>
            <a:r>
              <a:rPr lang="en-US" sz="1851" spc="3">
                <a:solidFill>
                  <a:srgbClr val="101B40"/>
                </a:solidFill>
                <a:latin typeface="Montserrat"/>
                <a:ea typeface="Montserrat"/>
                <a:cs typeface="Montserrat"/>
                <a:sym typeface="Montserrat"/>
              </a:rPr>
              <a:t>HOME</a:t>
            </a:r>
          </a:p>
        </p:txBody>
      </p:sp>
      <p:sp>
        <p:nvSpPr>
          <p:cNvPr name="TextBox 28" id="28"/>
          <p:cNvSpPr txBox="true"/>
          <p:nvPr/>
        </p:nvSpPr>
        <p:spPr>
          <a:xfrm rot="0">
            <a:off x="6829803" y="731958"/>
            <a:ext cx="1907082" cy="314925"/>
          </a:xfrm>
          <a:prstGeom prst="rect">
            <a:avLst/>
          </a:prstGeom>
        </p:spPr>
        <p:txBody>
          <a:bodyPr anchor="t" rtlCol="false" tIns="0" lIns="0" bIns="0" rIns="0">
            <a:spAutoFit/>
          </a:bodyPr>
          <a:lstStyle/>
          <a:p>
            <a:pPr algn="ctr" marL="0" indent="0" lvl="0">
              <a:lnSpc>
                <a:spcPts val="2591"/>
              </a:lnSpc>
              <a:spcBef>
                <a:spcPct val="0"/>
              </a:spcBef>
            </a:pPr>
            <a:r>
              <a:rPr lang="en-US" sz="1851" spc="3">
                <a:solidFill>
                  <a:srgbClr val="101B40"/>
                </a:solidFill>
                <a:latin typeface="Montserrat"/>
                <a:ea typeface="Montserrat"/>
                <a:cs typeface="Montserrat"/>
                <a:sym typeface="Montserrat"/>
              </a:rPr>
              <a:t>PROBLEM</a:t>
            </a:r>
          </a:p>
        </p:txBody>
      </p:sp>
      <p:sp>
        <p:nvSpPr>
          <p:cNvPr name="TextBox 29" id="29"/>
          <p:cNvSpPr txBox="true"/>
          <p:nvPr/>
        </p:nvSpPr>
        <p:spPr>
          <a:xfrm rot="0">
            <a:off x="9499106" y="731958"/>
            <a:ext cx="1589190" cy="314925"/>
          </a:xfrm>
          <a:prstGeom prst="rect">
            <a:avLst/>
          </a:prstGeom>
        </p:spPr>
        <p:txBody>
          <a:bodyPr anchor="t" rtlCol="false" tIns="0" lIns="0" bIns="0" rIns="0">
            <a:spAutoFit/>
          </a:bodyPr>
          <a:lstStyle/>
          <a:p>
            <a:pPr algn="ctr" marL="0" indent="0" lvl="0">
              <a:lnSpc>
                <a:spcPts val="2591"/>
              </a:lnSpc>
              <a:spcBef>
                <a:spcPct val="0"/>
              </a:spcBef>
            </a:pPr>
            <a:r>
              <a:rPr lang="en-US" sz="1851" spc="3">
                <a:solidFill>
                  <a:srgbClr val="101B40"/>
                </a:solidFill>
                <a:latin typeface="Montserrat"/>
                <a:ea typeface="Montserrat"/>
                <a:cs typeface="Montserrat"/>
                <a:sym typeface="Montserrat"/>
              </a:rPr>
              <a:t>SOLUTION</a:t>
            </a:r>
          </a:p>
        </p:txBody>
      </p:sp>
      <p:sp>
        <p:nvSpPr>
          <p:cNvPr name="TextBox 30" id="30"/>
          <p:cNvSpPr txBox="true"/>
          <p:nvPr/>
        </p:nvSpPr>
        <p:spPr>
          <a:xfrm rot="0">
            <a:off x="11594836" y="729745"/>
            <a:ext cx="2224975" cy="314925"/>
          </a:xfrm>
          <a:prstGeom prst="rect">
            <a:avLst/>
          </a:prstGeom>
        </p:spPr>
        <p:txBody>
          <a:bodyPr anchor="t" rtlCol="false" tIns="0" lIns="0" bIns="0" rIns="0">
            <a:spAutoFit/>
          </a:bodyPr>
          <a:lstStyle/>
          <a:p>
            <a:pPr algn="ctr" marL="0" indent="0" lvl="0">
              <a:lnSpc>
                <a:spcPts val="2591"/>
              </a:lnSpc>
              <a:spcBef>
                <a:spcPct val="0"/>
              </a:spcBef>
            </a:pPr>
            <a:r>
              <a:rPr lang="en-US" b="true" sz="1851" spc="3">
                <a:solidFill>
                  <a:srgbClr val="F4F4F4"/>
                </a:solidFill>
                <a:latin typeface="Montserrat Bold"/>
                <a:ea typeface="Montserrat Bold"/>
                <a:cs typeface="Montserrat Bold"/>
                <a:sym typeface="Montserrat Bold"/>
              </a:rPr>
              <a:t>OTHERS</a:t>
            </a:r>
          </a:p>
        </p:txBody>
      </p:sp>
      <p:sp>
        <p:nvSpPr>
          <p:cNvPr name="TextBox 31" id="31"/>
          <p:cNvSpPr txBox="true"/>
          <p:nvPr/>
        </p:nvSpPr>
        <p:spPr>
          <a:xfrm rot="0">
            <a:off x="804572" y="627964"/>
            <a:ext cx="1888114" cy="562057"/>
          </a:xfrm>
          <a:prstGeom prst="rect">
            <a:avLst/>
          </a:prstGeom>
        </p:spPr>
        <p:txBody>
          <a:bodyPr anchor="t" rtlCol="false" tIns="0" lIns="0" bIns="0" rIns="0">
            <a:spAutoFit/>
          </a:bodyPr>
          <a:lstStyle/>
          <a:p>
            <a:pPr algn="l" marL="0" indent="0" lvl="0">
              <a:lnSpc>
                <a:spcPts val="2235"/>
              </a:lnSpc>
            </a:pPr>
            <a:r>
              <a:rPr lang="en-US" b="true" sz="2051" spc="4">
                <a:solidFill>
                  <a:srgbClr val="101B40"/>
                </a:solidFill>
                <a:latin typeface="Montserrat Bold"/>
                <a:ea typeface="Montserrat Bold"/>
                <a:cs typeface="Montserrat Bold"/>
                <a:sym typeface="Montserrat Bold"/>
              </a:rPr>
              <a:t>THYNK </a:t>
            </a:r>
            <a:r>
              <a:rPr lang="en-US" sz="2051" spc="4">
                <a:solidFill>
                  <a:srgbClr val="101B40"/>
                </a:solidFill>
                <a:latin typeface="Montserrat"/>
                <a:ea typeface="Montserrat"/>
                <a:cs typeface="Montserrat"/>
                <a:sym typeface="Montserrat"/>
              </a:rPr>
              <a:t>UNLIMITED.</a:t>
            </a:r>
          </a:p>
        </p:txBody>
      </p:sp>
      <p:sp>
        <p:nvSpPr>
          <p:cNvPr name="TextBox 32" id="32"/>
          <p:cNvSpPr txBox="true"/>
          <p:nvPr/>
        </p:nvSpPr>
        <p:spPr>
          <a:xfrm rot="0">
            <a:off x="8496029" y="8540152"/>
            <a:ext cx="1274721" cy="422976"/>
          </a:xfrm>
          <a:prstGeom prst="rect">
            <a:avLst/>
          </a:prstGeom>
        </p:spPr>
        <p:txBody>
          <a:bodyPr anchor="t" rtlCol="false" tIns="0" lIns="0" bIns="0" rIns="0">
            <a:spAutoFit/>
          </a:bodyPr>
          <a:lstStyle/>
          <a:p>
            <a:pPr algn="ctr">
              <a:lnSpc>
                <a:spcPts val="3461"/>
              </a:lnSpc>
            </a:pPr>
            <a:r>
              <a:rPr lang="en-US" sz="2472">
                <a:solidFill>
                  <a:srgbClr val="FFFFFF"/>
                </a:solidFill>
                <a:latin typeface="Montserrat"/>
                <a:ea typeface="Montserrat"/>
                <a:cs typeface="Montserrat"/>
                <a:sym typeface="Montserrat"/>
              </a:rPr>
              <a:t>-</a:t>
            </a:r>
          </a:p>
        </p:txBody>
      </p:sp>
      <p:sp>
        <p:nvSpPr>
          <p:cNvPr name="TextBox 33" id="33"/>
          <p:cNvSpPr txBox="true"/>
          <p:nvPr/>
        </p:nvSpPr>
        <p:spPr>
          <a:xfrm rot="0">
            <a:off x="4257606" y="4065927"/>
            <a:ext cx="9772788" cy="1048998"/>
          </a:xfrm>
          <a:prstGeom prst="rect">
            <a:avLst/>
          </a:prstGeom>
        </p:spPr>
        <p:txBody>
          <a:bodyPr anchor="t" rtlCol="false" tIns="0" lIns="0" bIns="0" rIns="0">
            <a:spAutoFit/>
          </a:bodyPr>
          <a:lstStyle/>
          <a:p>
            <a:pPr algn="ctr">
              <a:lnSpc>
                <a:spcPts val="7679"/>
              </a:lnSpc>
            </a:pPr>
            <a:r>
              <a:rPr lang="en-US" b="true" sz="8532" spc="-494">
                <a:solidFill>
                  <a:srgbClr val="101B40"/>
                </a:solidFill>
                <a:latin typeface="Montserrat Bold"/>
                <a:ea typeface="Montserrat Bold"/>
                <a:cs typeface="Montserrat Bold"/>
                <a:sym typeface="Montserrat Bold"/>
              </a:rPr>
              <a:t>THANK YOU</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grpSp>
        <p:nvGrpSpPr>
          <p:cNvPr name="Group 2" id="2"/>
          <p:cNvGrpSpPr/>
          <p:nvPr/>
        </p:nvGrpSpPr>
        <p:grpSpPr>
          <a:xfrm rot="0">
            <a:off x="4409081" y="515471"/>
            <a:ext cx="9469839" cy="814592"/>
            <a:chOff x="0" y="0"/>
            <a:chExt cx="2494114" cy="214543"/>
          </a:xfrm>
        </p:grpSpPr>
        <p:sp>
          <p:nvSpPr>
            <p:cNvPr name="Freeform 3" id="3"/>
            <p:cNvSpPr/>
            <p:nvPr/>
          </p:nvSpPr>
          <p:spPr>
            <a:xfrm flipH="false" flipV="false" rot="0">
              <a:off x="0" y="0"/>
              <a:ext cx="2494114" cy="214543"/>
            </a:xfrm>
            <a:custGeom>
              <a:avLst/>
              <a:gdLst/>
              <a:ahLst/>
              <a:cxnLst/>
              <a:rect r="r" b="b" t="t" l="l"/>
              <a:pathLst>
                <a:path h="214543" w="2494114">
                  <a:moveTo>
                    <a:pt x="81753" y="0"/>
                  </a:moveTo>
                  <a:lnTo>
                    <a:pt x="2412360" y="0"/>
                  </a:lnTo>
                  <a:cubicBezTo>
                    <a:pt x="2457512" y="0"/>
                    <a:pt x="2494114" y="36602"/>
                    <a:pt x="2494114" y="81753"/>
                  </a:cubicBezTo>
                  <a:lnTo>
                    <a:pt x="2494114" y="132789"/>
                  </a:lnTo>
                  <a:cubicBezTo>
                    <a:pt x="2494114" y="177940"/>
                    <a:pt x="2457512" y="214543"/>
                    <a:pt x="2412360" y="214543"/>
                  </a:cubicBezTo>
                  <a:lnTo>
                    <a:pt x="81753" y="214543"/>
                  </a:lnTo>
                  <a:cubicBezTo>
                    <a:pt x="36602" y="214543"/>
                    <a:pt x="0" y="177940"/>
                    <a:pt x="0" y="132789"/>
                  </a:cubicBezTo>
                  <a:lnTo>
                    <a:pt x="0" y="81753"/>
                  </a:lnTo>
                  <a:cubicBezTo>
                    <a:pt x="0" y="36602"/>
                    <a:pt x="36602" y="0"/>
                    <a:pt x="81753" y="0"/>
                  </a:cubicBezTo>
                  <a:close/>
                </a:path>
              </a:pathLst>
            </a:custGeom>
            <a:solidFill>
              <a:srgbClr val="000000">
                <a:alpha val="0"/>
              </a:srgbClr>
            </a:solidFill>
            <a:ln w="38100" cap="rnd">
              <a:solidFill>
                <a:srgbClr val="101B40"/>
              </a:solidFill>
              <a:prstDash val="solid"/>
              <a:round/>
            </a:ln>
          </p:spPr>
        </p:sp>
        <p:sp>
          <p:nvSpPr>
            <p:cNvPr name="TextBox 4" id="4"/>
            <p:cNvSpPr txBox="true"/>
            <p:nvPr/>
          </p:nvSpPr>
          <p:spPr>
            <a:xfrm>
              <a:off x="0" y="-38100"/>
              <a:ext cx="2494114" cy="252643"/>
            </a:xfrm>
            <a:prstGeom prst="rect">
              <a:avLst/>
            </a:prstGeom>
          </p:spPr>
          <p:txBody>
            <a:bodyPr anchor="ctr" rtlCol="false" tIns="50800" lIns="50800" bIns="50800" rIns="50800"/>
            <a:lstStyle/>
            <a:p>
              <a:pPr algn="ctr">
                <a:lnSpc>
                  <a:spcPts val="2871"/>
                </a:lnSpc>
              </a:pPr>
            </a:p>
          </p:txBody>
        </p:sp>
      </p:grpSp>
      <p:grpSp>
        <p:nvGrpSpPr>
          <p:cNvPr name="Group 5" id="5"/>
          <p:cNvGrpSpPr/>
          <p:nvPr/>
        </p:nvGrpSpPr>
        <p:grpSpPr>
          <a:xfrm rot="0">
            <a:off x="7051333" y="628301"/>
            <a:ext cx="1464022" cy="588932"/>
            <a:chOff x="0" y="0"/>
            <a:chExt cx="385586" cy="155110"/>
          </a:xfrm>
        </p:grpSpPr>
        <p:sp>
          <p:nvSpPr>
            <p:cNvPr name="Freeform 6" id="6"/>
            <p:cNvSpPr/>
            <p:nvPr/>
          </p:nvSpPr>
          <p:spPr>
            <a:xfrm flipH="false" flipV="false" rot="0">
              <a:off x="0" y="0"/>
              <a:ext cx="385586" cy="155110"/>
            </a:xfrm>
            <a:custGeom>
              <a:avLst/>
              <a:gdLst/>
              <a:ahLst/>
              <a:cxnLst/>
              <a:rect r="r" b="b" t="t" l="l"/>
              <a:pathLst>
                <a:path h="155110" w="385586">
                  <a:moveTo>
                    <a:pt x="77555" y="0"/>
                  </a:moveTo>
                  <a:lnTo>
                    <a:pt x="308031" y="0"/>
                  </a:lnTo>
                  <a:cubicBezTo>
                    <a:pt x="350864" y="0"/>
                    <a:pt x="385586" y="34722"/>
                    <a:pt x="385586" y="77555"/>
                  </a:cubicBezTo>
                  <a:lnTo>
                    <a:pt x="385586" y="77555"/>
                  </a:lnTo>
                  <a:cubicBezTo>
                    <a:pt x="385586" y="120387"/>
                    <a:pt x="350864" y="155110"/>
                    <a:pt x="308031" y="155110"/>
                  </a:cubicBezTo>
                  <a:lnTo>
                    <a:pt x="77555" y="155110"/>
                  </a:lnTo>
                  <a:cubicBezTo>
                    <a:pt x="34722" y="155110"/>
                    <a:pt x="0" y="120387"/>
                    <a:pt x="0" y="77555"/>
                  </a:cubicBezTo>
                  <a:lnTo>
                    <a:pt x="0" y="77555"/>
                  </a:lnTo>
                  <a:cubicBezTo>
                    <a:pt x="0" y="34722"/>
                    <a:pt x="34722" y="0"/>
                    <a:pt x="77555" y="0"/>
                  </a:cubicBezTo>
                  <a:close/>
                </a:path>
              </a:pathLst>
            </a:custGeom>
            <a:solidFill>
              <a:srgbClr val="101B40"/>
            </a:solidFill>
            <a:ln cap="rnd">
              <a:noFill/>
              <a:prstDash val="solid"/>
              <a:round/>
            </a:ln>
          </p:spPr>
        </p:sp>
        <p:sp>
          <p:nvSpPr>
            <p:cNvPr name="TextBox 7" id="7"/>
            <p:cNvSpPr txBox="true"/>
            <p:nvPr/>
          </p:nvSpPr>
          <p:spPr>
            <a:xfrm>
              <a:off x="0" y="-38100"/>
              <a:ext cx="385586" cy="193210"/>
            </a:xfrm>
            <a:prstGeom prst="rect">
              <a:avLst/>
            </a:prstGeom>
          </p:spPr>
          <p:txBody>
            <a:bodyPr anchor="ctr" rtlCol="false" tIns="50800" lIns="50800" bIns="50800" rIns="50800"/>
            <a:lstStyle/>
            <a:p>
              <a:pPr algn="ctr">
                <a:lnSpc>
                  <a:spcPts val="2871"/>
                </a:lnSpc>
              </a:pPr>
            </a:p>
          </p:txBody>
        </p:sp>
      </p:grpSp>
      <p:sp>
        <p:nvSpPr>
          <p:cNvPr name="Freeform 8" id="8"/>
          <p:cNvSpPr/>
          <p:nvPr/>
        </p:nvSpPr>
        <p:spPr>
          <a:xfrm flipH="false" flipV="false" rot="0">
            <a:off x="16736419" y="677760"/>
            <a:ext cx="522881" cy="443415"/>
          </a:xfrm>
          <a:custGeom>
            <a:avLst/>
            <a:gdLst/>
            <a:ahLst/>
            <a:cxnLst/>
            <a:rect r="r" b="b" t="t" l="l"/>
            <a:pathLst>
              <a:path h="443415" w="522881">
                <a:moveTo>
                  <a:pt x="0" y="0"/>
                </a:moveTo>
                <a:lnTo>
                  <a:pt x="522881" y="0"/>
                </a:lnTo>
                <a:lnTo>
                  <a:pt x="522881" y="443415"/>
                </a:lnTo>
                <a:lnTo>
                  <a:pt x="0" y="443415"/>
                </a:lnTo>
                <a:lnTo>
                  <a:pt x="0" y="0"/>
                </a:lnTo>
                <a:close/>
              </a:path>
            </a:pathLst>
          </a:custGeom>
          <a:blipFill>
            <a:blip r:embed="rId3">
              <a:extLst>
                <a:ext uri="{96DAC541-7B7A-43D3-8B79-37D633B846F1}">
                  <asvg:svgBlip xmlns:asvg="http://schemas.microsoft.com/office/drawing/2016/SVG/main" r:embed="rId4"/>
                </a:ext>
              </a:extLst>
            </a:blip>
            <a:stretch>
              <a:fillRect l="-962406" t="0" r="-308968" b="0"/>
            </a:stretch>
          </a:blipFill>
        </p:spPr>
      </p:sp>
      <p:grpSp>
        <p:nvGrpSpPr>
          <p:cNvPr name="Group 9" id="9"/>
          <p:cNvGrpSpPr/>
          <p:nvPr/>
        </p:nvGrpSpPr>
        <p:grpSpPr>
          <a:xfrm rot="0">
            <a:off x="12816446" y="3116286"/>
            <a:ext cx="5879177" cy="6812433"/>
            <a:chOff x="0" y="0"/>
            <a:chExt cx="910838" cy="1055424"/>
          </a:xfrm>
        </p:grpSpPr>
        <p:sp>
          <p:nvSpPr>
            <p:cNvPr name="Freeform 10" id="10"/>
            <p:cNvSpPr/>
            <p:nvPr/>
          </p:nvSpPr>
          <p:spPr>
            <a:xfrm flipH="true" flipV="false" rot="0">
              <a:off x="0" y="0"/>
              <a:ext cx="910838" cy="1055424"/>
            </a:xfrm>
            <a:custGeom>
              <a:avLst/>
              <a:gdLst/>
              <a:ahLst/>
              <a:cxnLst/>
              <a:rect r="r" b="b" t="t" l="l"/>
              <a:pathLst>
                <a:path h="1055424" w="910838">
                  <a:moveTo>
                    <a:pt x="868700" y="0"/>
                  </a:moveTo>
                  <a:lnTo>
                    <a:pt x="42139" y="0"/>
                  </a:lnTo>
                  <a:cubicBezTo>
                    <a:pt x="18866" y="0"/>
                    <a:pt x="0" y="18866"/>
                    <a:pt x="0" y="42139"/>
                  </a:cubicBezTo>
                  <a:lnTo>
                    <a:pt x="0" y="1013285"/>
                  </a:lnTo>
                  <a:cubicBezTo>
                    <a:pt x="0" y="1036558"/>
                    <a:pt x="18866" y="1055424"/>
                    <a:pt x="42139" y="1055424"/>
                  </a:cubicBezTo>
                  <a:lnTo>
                    <a:pt x="868700" y="1055424"/>
                  </a:lnTo>
                  <a:cubicBezTo>
                    <a:pt x="891972" y="1055424"/>
                    <a:pt x="910838" y="1036558"/>
                    <a:pt x="910838" y="1013285"/>
                  </a:cubicBezTo>
                  <a:lnTo>
                    <a:pt x="910838" y="42139"/>
                  </a:lnTo>
                  <a:cubicBezTo>
                    <a:pt x="910838" y="18866"/>
                    <a:pt x="891972" y="0"/>
                    <a:pt x="868700" y="0"/>
                  </a:cubicBezTo>
                  <a:close/>
                </a:path>
              </a:pathLst>
            </a:custGeom>
            <a:blipFill>
              <a:blip r:embed="rId5"/>
              <a:stretch>
                <a:fillRect l="-13444" t="0" r="-60366" b="0"/>
              </a:stretch>
            </a:blipFill>
          </p:spPr>
        </p:sp>
      </p:grpSp>
      <p:grpSp>
        <p:nvGrpSpPr>
          <p:cNvPr name="Group 11" id="11"/>
          <p:cNvGrpSpPr/>
          <p:nvPr/>
        </p:nvGrpSpPr>
        <p:grpSpPr>
          <a:xfrm rot="0">
            <a:off x="4911384" y="6647469"/>
            <a:ext cx="2728557" cy="2387487"/>
            <a:chOff x="0" y="0"/>
            <a:chExt cx="812800" cy="711200"/>
          </a:xfrm>
        </p:grpSpPr>
        <p:sp>
          <p:nvSpPr>
            <p:cNvPr name="Freeform 12" id="12"/>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F1F1F1"/>
            </a:solidFill>
          </p:spPr>
        </p:sp>
        <p:sp>
          <p:nvSpPr>
            <p:cNvPr name="TextBox 13" id="13"/>
            <p:cNvSpPr txBox="true"/>
            <p:nvPr/>
          </p:nvSpPr>
          <p:spPr>
            <a:xfrm>
              <a:off x="127000" y="292100"/>
              <a:ext cx="558800" cy="368300"/>
            </a:xfrm>
            <a:prstGeom prst="rect">
              <a:avLst/>
            </a:prstGeom>
          </p:spPr>
          <p:txBody>
            <a:bodyPr anchor="ctr" rtlCol="false" tIns="50800" lIns="50800" bIns="50800" rIns="50800"/>
            <a:lstStyle/>
            <a:p>
              <a:pPr algn="ctr">
                <a:lnSpc>
                  <a:spcPts val="2591"/>
                </a:lnSpc>
              </a:pPr>
            </a:p>
          </p:txBody>
        </p:sp>
      </p:grpSp>
      <p:grpSp>
        <p:nvGrpSpPr>
          <p:cNvPr name="Group 14" id="14"/>
          <p:cNvGrpSpPr/>
          <p:nvPr/>
        </p:nvGrpSpPr>
        <p:grpSpPr>
          <a:xfrm rot="0">
            <a:off x="11584782" y="2818747"/>
            <a:ext cx="1543050" cy="1543050"/>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1F1F1"/>
            </a:solidFill>
          </p:spPr>
        </p:sp>
        <p:sp>
          <p:nvSpPr>
            <p:cNvPr name="TextBox 16" id="16"/>
            <p:cNvSpPr txBox="true"/>
            <p:nvPr/>
          </p:nvSpPr>
          <p:spPr>
            <a:xfrm>
              <a:off x="76200" y="38100"/>
              <a:ext cx="660400" cy="698500"/>
            </a:xfrm>
            <a:prstGeom prst="rect">
              <a:avLst/>
            </a:prstGeom>
          </p:spPr>
          <p:txBody>
            <a:bodyPr anchor="ctr" rtlCol="false" tIns="50800" lIns="50800" bIns="50800" rIns="50800"/>
            <a:lstStyle/>
            <a:p>
              <a:pPr algn="ctr">
                <a:lnSpc>
                  <a:spcPts val="2591"/>
                </a:lnSpc>
              </a:pPr>
            </a:p>
          </p:txBody>
        </p:sp>
      </p:grpSp>
      <p:grpSp>
        <p:nvGrpSpPr>
          <p:cNvPr name="Group 17" id="17"/>
          <p:cNvGrpSpPr/>
          <p:nvPr/>
        </p:nvGrpSpPr>
        <p:grpSpPr>
          <a:xfrm rot="0">
            <a:off x="12067618" y="3402036"/>
            <a:ext cx="577379" cy="577379"/>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FA4C1"/>
            </a:solidFill>
          </p:spPr>
        </p:sp>
        <p:sp>
          <p:nvSpPr>
            <p:cNvPr name="TextBox 19" id="19"/>
            <p:cNvSpPr txBox="true"/>
            <p:nvPr/>
          </p:nvSpPr>
          <p:spPr>
            <a:xfrm>
              <a:off x="76200" y="38100"/>
              <a:ext cx="660400" cy="698500"/>
            </a:xfrm>
            <a:prstGeom prst="rect">
              <a:avLst/>
            </a:prstGeom>
          </p:spPr>
          <p:txBody>
            <a:bodyPr anchor="ctr" rtlCol="false" tIns="50800" lIns="50800" bIns="50800" rIns="50800"/>
            <a:lstStyle/>
            <a:p>
              <a:pPr algn="ctr">
                <a:lnSpc>
                  <a:spcPts val="2591"/>
                </a:lnSpc>
              </a:pPr>
            </a:p>
          </p:txBody>
        </p:sp>
      </p:grpSp>
      <p:sp>
        <p:nvSpPr>
          <p:cNvPr name="Freeform 20" id="20"/>
          <p:cNvSpPr/>
          <p:nvPr/>
        </p:nvSpPr>
        <p:spPr>
          <a:xfrm flipH="false" flipV="false" rot="0">
            <a:off x="-485585" y="8165808"/>
            <a:ext cx="2580316" cy="2580316"/>
          </a:xfrm>
          <a:custGeom>
            <a:avLst/>
            <a:gdLst/>
            <a:ahLst/>
            <a:cxnLst/>
            <a:rect r="r" b="b" t="t" l="l"/>
            <a:pathLst>
              <a:path h="2580316" w="2580316">
                <a:moveTo>
                  <a:pt x="0" y="0"/>
                </a:moveTo>
                <a:lnTo>
                  <a:pt x="2580315" y="0"/>
                </a:lnTo>
                <a:lnTo>
                  <a:pt x="2580315" y="2580316"/>
                </a:lnTo>
                <a:lnTo>
                  <a:pt x="0" y="258031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21" id="21"/>
          <p:cNvGrpSpPr/>
          <p:nvPr/>
        </p:nvGrpSpPr>
        <p:grpSpPr>
          <a:xfrm rot="0">
            <a:off x="474077" y="1605288"/>
            <a:ext cx="2549106" cy="763473"/>
            <a:chOff x="0" y="0"/>
            <a:chExt cx="671369" cy="201079"/>
          </a:xfrm>
        </p:grpSpPr>
        <p:sp>
          <p:nvSpPr>
            <p:cNvPr name="Freeform 22" id="22"/>
            <p:cNvSpPr/>
            <p:nvPr/>
          </p:nvSpPr>
          <p:spPr>
            <a:xfrm flipH="false" flipV="false" rot="0">
              <a:off x="0" y="0"/>
              <a:ext cx="671369" cy="201079"/>
            </a:xfrm>
            <a:custGeom>
              <a:avLst/>
              <a:gdLst/>
              <a:ahLst/>
              <a:cxnLst/>
              <a:rect r="r" b="b" t="t" l="l"/>
              <a:pathLst>
                <a:path h="201079" w="671369">
                  <a:moveTo>
                    <a:pt x="100540" y="0"/>
                  </a:moveTo>
                  <a:lnTo>
                    <a:pt x="570830" y="0"/>
                  </a:lnTo>
                  <a:cubicBezTo>
                    <a:pt x="626356" y="0"/>
                    <a:pt x="671369" y="45013"/>
                    <a:pt x="671369" y="100540"/>
                  </a:cubicBezTo>
                  <a:lnTo>
                    <a:pt x="671369" y="100540"/>
                  </a:lnTo>
                  <a:cubicBezTo>
                    <a:pt x="671369" y="127204"/>
                    <a:pt x="660777" y="152777"/>
                    <a:pt x="641922" y="171632"/>
                  </a:cubicBezTo>
                  <a:cubicBezTo>
                    <a:pt x="623067" y="190487"/>
                    <a:pt x="597495" y="201079"/>
                    <a:pt x="570830" y="201079"/>
                  </a:cubicBezTo>
                  <a:lnTo>
                    <a:pt x="100540" y="201079"/>
                  </a:lnTo>
                  <a:cubicBezTo>
                    <a:pt x="45013" y="201079"/>
                    <a:pt x="0" y="156066"/>
                    <a:pt x="0" y="100540"/>
                  </a:cubicBezTo>
                  <a:lnTo>
                    <a:pt x="0" y="100540"/>
                  </a:lnTo>
                  <a:cubicBezTo>
                    <a:pt x="0" y="45013"/>
                    <a:pt x="45013" y="0"/>
                    <a:pt x="100540" y="0"/>
                  </a:cubicBezTo>
                  <a:close/>
                </a:path>
              </a:pathLst>
            </a:custGeom>
            <a:solidFill>
              <a:srgbClr val="8FA4C1"/>
            </a:solidFill>
          </p:spPr>
        </p:sp>
        <p:sp>
          <p:nvSpPr>
            <p:cNvPr name="TextBox 23" id="23"/>
            <p:cNvSpPr txBox="true"/>
            <p:nvPr/>
          </p:nvSpPr>
          <p:spPr>
            <a:xfrm>
              <a:off x="0" y="-38100"/>
              <a:ext cx="671369" cy="239179"/>
            </a:xfrm>
            <a:prstGeom prst="rect">
              <a:avLst/>
            </a:prstGeom>
          </p:spPr>
          <p:txBody>
            <a:bodyPr anchor="ctr" rtlCol="false" tIns="50800" lIns="50800" bIns="50800" rIns="50800"/>
            <a:lstStyle/>
            <a:p>
              <a:pPr algn="ctr">
                <a:lnSpc>
                  <a:spcPts val="2591"/>
                </a:lnSpc>
              </a:pPr>
            </a:p>
          </p:txBody>
        </p:sp>
      </p:grpSp>
      <p:grpSp>
        <p:nvGrpSpPr>
          <p:cNvPr name="Group 24" id="24"/>
          <p:cNvGrpSpPr/>
          <p:nvPr/>
        </p:nvGrpSpPr>
        <p:grpSpPr>
          <a:xfrm rot="0">
            <a:off x="651942" y="4457047"/>
            <a:ext cx="11247440" cy="5347485"/>
            <a:chOff x="0" y="0"/>
            <a:chExt cx="2962289" cy="1408391"/>
          </a:xfrm>
        </p:grpSpPr>
        <p:sp>
          <p:nvSpPr>
            <p:cNvPr name="Freeform 25" id="25"/>
            <p:cNvSpPr/>
            <p:nvPr/>
          </p:nvSpPr>
          <p:spPr>
            <a:xfrm flipH="false" flipV="false" rot="0">
              <a:off x="0" y="0"/>
              <a:ext cx="2962289" cy="1408391"/>
            </a:xfrm>
            <a:custGeom>
              <a:avLst/>
              <a:gdLst/>
              <a:ahLst/>
              <a:cxnLst/>
              <a:rect r="r" b="b" t="t" l="l"/>
              <a:pathLst>
                <a:path h="1408391" w="2962289">
                  <a:moveTo>
                    <a:pt x="35105" y="0"/>
                  </a:moveTo>
                  <a:lnTo>
                    <a:pt x="2927184" y="0"/>
                  </a:lnTo>
                  <a:cubicBezTo>
                    <a:pt x="2946572" y="0"/>
                    <a:pt x="2962289" y="15717"/>
                    <a:pt x="2962289" y="35105"/>
                  </a:cubicBezTo>
                  <a:lnTo>
                    <a:pt x="2962289" y="1373286"/>
                  </a:lnTo>
                  <a:cubicBezTo>
                    <a:pt x="2962289" y="1382597"/>
                    <a:pt x="2958590" y="1391526"/>
                    <a:pt x="2952007" y="1398109"/>
                  </a:cubicBezTo>
                  <a:cubicBezTo>
                    <a:pt x="2945424" y="1404692"/>
                    <a:pt x="2936494" y="1408391"/>
                    <a:pt x="2927184" y="1408391"/>
                  </a:cubicBezTo>
                  <a:lnTo>
                    <a:pt x="35105" y="1408391"/>
                  </a:lnTo>
                  <a:cubicBezTo>
                    <a:pt x="15717" y="1408391"/>
                    <a:pt x="0" y="1392674"/>
                    <a:pt x="0" y="1373286"/>
                  </a:cubicBezTo>
                  <a:lnTo>
                    <a:pt x="0" y="35105"/>
                  </a:lnTo>
                  <a:cubicBezTo>
                    <a:pt x="0" y="25794"/>
                    <a:pt x="3699" y="16865"/>
                    <a:pt x="10282" y="10282"/>
                  </a:cubicBezTo>
                  <a:cubicBezTo>
                    <a:pt x="16865" y="3699"/>
                    <a:pt x="25794" y="0"/>
                    <a:pt x="35105" y="0"/>
                  </a:cubicBezTo>
                  <a:close/>
                </a:path>
              </a:pathLst>
            </a:custGeom>
            <a:solidFill>
              <a:srgbClr val="8FA4C1"/>
            </a:solidFill>
          </p:spPr>
        </p:sp>
        <p:sp>
          <p:nvSpPr>
            <p:cNvPr name="TextBox 26" id="26"/>
            <p:cNvSpPr txBox="true"/>
            <p:nvPr/>
          </p:nvSpPr>
          <p:spPr>
            <a:xfrm>
              <a:off x="0" y="-38100"/>
              <a:ext cx="2962289" cy="1446491"/>
            </a:xfrm>
            <a:prstGeom prst="rect">
              <a:avLst/>
            </a:prstGeom>
          </p:spPr>
          <p:txBody>
            <a:bodyPr anchor="ctr" rtlCol="false" tIns="50800" lIns="50800" bIns="50800" rIns="50800"/>
            <a:lstStyle/>
            <a:p>
              <a:pPr algn="ctr">
                <a:lnSpc>
                  <a:spcPts val="2591"/>
                </a:lnSpc>
              </a:pPr>
            </a:p>
          </p:txBody>
        </p:sp>
      </p:grpSp>
      <p:sp>
        <p:nvSpPr>
          <p:cNvPr name="TextBox 27" id="27"/>
          <p:cNvSpPr txBox="true"/>
          <p:nvPr/>
        </p:nvSpPr>
        <p:spPr>
          <a:xfrm rot="0">
            <a:off x="1028700" y="4701940"/>
            <a:ext cx="10615509" cy="4800550"/>
          </a:xfrm>
          <a:prstGeom prst="rect">
            <a:avLst/>
          </a:prstGeom>
        </p:spPr>
        <p:txBody>
          <a:bodyPr anchor="t" rtlCol="false" tIns="0" lIns="0" bIns="0" rIns="0">
            <a:spAutoFit/>
          </a:bodyPr>
          <a:lstStyle/>
          <a:p>
            <a:pPr algn="just">
              <a:lnSpc>
                <a:spcPts val="3220"/>
              </a:lnSpc>
            </a:pPr>
            <a:r>
              <a:rPr lang="en-US" sz="2300">
                <a:solidFill>
                  <a:srgbClr val="101B40"/>
                </a:solidFill>
                <a:latin typeface="Glacial Indifference"/>
                <a:ea typeface="Glacial Indifference"/>
                <a:cs typeface="Glacial Indifference"/>
                <a:sym typeface="Glacial Indifference"/>
              </a:rPr>
              <a:t>AI-powered review generators are increasingly used to create  fake food reviews that look authentic. These fake food review mislead consumers, damage the reputation of restaurant, and reduce trust in food delivery and review platforms. Current moderation methods are not effective in detecting these AI-generated reviews, creating the need for a reliable detection system. Additionally, many restaurants attempt to artificially inflate their review counts, generating numerous irrelevant and unrelated reviews that further distort customer perception and undermine fairness in the marketplace</a:t>
            </a:r>
          </a:p>
          <a:p>
            <a:pPr algn="just">
              <a:lnSpc>
                <a:spcPts val="3220"/>
              </a:lnSpc>
            </a:pPr>
          </a:p>
          <a:p>
            <a:pPr algn="just">
              <a:lnSpc>
                <a:spcPts val="3220"/>
              </a:lnSpc>
            </a:pPr>
            <a:r>
              <a:rPr lang="en-US" sz="2300">
                <a:solidFill>
                  <a:srgbClr val="101B40"/>
                </a:solidFill>
                <a:latin typeface="Glacial Indifference"/>
                <a:ea typeface="Glacial Indifference"/>
                <a:cs typeface="Glacial Indifference"/>
                <a:sym typeface="Glacial Indifference"/>
              </a:rPr>
              <a:t>The lack of effective mechanisms to filter out fake reviews lead to:</a:t>
            </a:r>
          </a:p>
          <a:p>
            <a:pPr algn="just">
              <a:lnSpc>
                <a:spcPts val="3220"/>
              </a:lnSpc>
            </a:pPr>
            <a:r>
              <a:rPr lang="en-US" sz="2300" b="true">
                <a:solidFill>
                  <a:srgbClr val="101B40"/>
                </a:solidFill>
                <a:latin typeface="Glacial Indifference Bold"/>
                <a:ea typeface="Glacial Indifference Bold"/>
                <a:cs typeface="Glacial Indifference Bold"/>
                <a:sym typeface="Glacial Indifference Bold"/>
              </a:rPr>
              <a:t>Consumers</a:t>
            </a:r>
            <a:r>
              <a:rPr lang="en-US" sz="2300">
                <a:solidFill>
                  <a:srgbClr val="101B40"/>
                </a:solidFill>
                <a:latin typeface="Glacial Indifference"/>
                <a:ea typeface="Glacial Indifference"/>
                <a:cs typeface="Glacial Indifference"/>
                <a:sym typeface="Glacial Indifference"/>
              </a:rPr>
              <a:t> making poor food choices based on manipulated ratings.</a:t>
            </a:r>
          </a:p>
          <a:p>
            <a:pPr algn="just">
              <a:lnSpc>
                <a:spcPts val="3220"/>
              </a:lnSpc>
            </a:pPr>
            <a:r>
              <a:rPr lang="en-US" sz="2300" b="true">
                <a:solidFill>
                  <a:srgbClr val="101B40"/>
                </a:solidFill>
                <a:latin typeface="Glacial Indifference Bold"/>
                <a:ea typeface="Glacial Indifference Bold"/>
                <a:cs typeface="Glacial Indifference Bold"/>
                <a:sym typeface="Glacial Indifference Bold"/>
              </a:rPr>
              <a:t>Restaurant</a:t>
            </a:r>
            <a:r>
              <a:rPr lang="en-US" sz="2300">
                <a:solidFill>
                  <a:srgbClr val="101B40"/>
                </a:solidFill>
                <a:latin typeface="Glacial Indifference"/>
                <a:ea typeface="Glacial Indifference"/>
                <a:cs typeface="Glacial Indifference"/>
                <a:sym typeface="Glacial Indifference"/>
              </a:rPr>
              <a:t> and vendors facing unfair competition or reputational damage</a:t>
            </a:r>
          </a:p>
        </p:txBody>
      </p:sp>
      <p:grpSp>
        <p:nvGrpSpPr>
          <p:cNvPr name="Group 28" id="28"/>
          <p:cNvGrpSpPr/>
          <p:nvPr/>
        </p:nvGrpSpPr>
        <p:grpSpPr>
          <a:xfrm rot="0">
            <a:off x="14996160" y="6796983"/>
            <a:ext cx="3291840" cy="3291840"/>
            <a:chOff x="0" y="0"/>
            <a:chExt cx="6350000" cy="6350000"/>
          </a:xfrm>
        </p:grpSpPr>
        <p:sp>
          <p:nvSpPr>
            <p:cNvPr name="Freeform 29" id="29"/>
            <p:cNvSpPr/>
            <p:nvPr/>
          </p:nvSpPr>
          <p:spPr>
            <a:xfrm flipH="true" flipV="false" rot="0">
              <a:off x="0" y="0"/>
              <a:ext cx="6350000" cy="6350000"/>
            </a:xfrm>
            <a:custGeom>
              <a:avLst/>
              <a:gdLst/>
              <a:ahLst/>
              <a:cxnLst/>
              <a:rect r="r" b="b" t="t" l="l"/>
              <a:pathLst>
                <a:path h="6350000" w="6350000">
                  <a:moveTo>
                    <a:pt x="3175000" y="0"/>
                  </a:moveTo>
                  <a:cubicBezTo>
                    <a:pt x="4928504" y="0"/>
                    <a:pt x="6350000" y="1421496"/>
                    <a:pt x="6350000" y="3175000"/>
                  </a:cubicBezTo>
                  <a:cubicBezTo>
                    <a:pt x="6350000" y="4928504"/>
                    <a:pt x="4928504" y="6350000"/>
                    <a:pt x="3175000" y="6350000"/>
                  </a:cubicBezTo>
                  <a:cubicBezTo>
                    <a:pt x="1421496" y="6350000"/>
                    <a:pt x="0" y="4928504"/>
                    <a:pt x="0" y="3175000"/>
                  </a:cubicBezTo>
                  <a:cubicBezTo>
                    <a:pt x="0" y="1421496"/>
                    <a:pt x="1421496" y="0"/>
                    <a:pt x="3175000" y="0"/>
                  </a:cubicBezTo>
                  <a:close/>
                </a:path>
              </a:pathLst>
            </a:custGeom>
            <a:blipFill>
              <a:blip r:embed="rId8"/>
              <a:stretch>
                <a:fillRect l="-38888" t="0" r="-38888" b="0"/>
              </a:stretch>
            </a:blipFill>
          </p:spPr>
        </p:sp>
      </p:grpSp>
      <p:sp>
        <p:nvSpPr>
          <p:cNvPr name="TextBox 30" id="30"/>
          <p:cNvSpPr txBox="true"/>
          <p:nvPr/>
        </p:nvSpPr>
        <p:spPr>
          <a:xfrm rot="0">
            <a:off x="4441856" y="729745"/>
            <a:ext cx="1662550" cy="314925"/>
          </a:xfrm>
          <a:prstGeom prst="rect">
            <a:avLst/>
          </a:prstGeom>
        </p:spPr>
        <p:txBody>
          <a:bodyPr anchor="t" rtlCol="false" tIns="0" lIns="0" bIns="0" rIns="0">
            <a:spAutoFit/>
          </a:bodyPr>
          <a:lstStyle/>
          <a:p>
            <a:pPr algn="ctr" marL="0" indent="0" lvl="0">
              <a:lnSpc>
                <a:spcPts val="2591"/>
              </a:lnSpc>
              <a:spcBef>
                <a:spcPct val="0"/>
              </a:spcBef>
            </a:pPr>
            <a:r>
              <a:rPr lang="en-US" sz="1851" spc="3">
                <a:solidFill>
                  <a:srgbClr val="101B40"/>
                </a:solidFill>
                <a:latin typeface="Montserrat"/>
                <a:ea typeface="Montserrat"/>
                <a:cs typeface="Montserrat"/>
                <a:sym typeface="Montserrat"/>
              </a:rPr>
              <a:t>HOME</a:t>
            </a:r>
          </a:p>
        </p:txBody>
      </p:sp>
      <p:sp>
        <p:nvSpPr>
          <p:cNvPr name="TextBox 31" id="31"/>
          <p:cNvSpPr txBox="true"/>
          <p:nvPr/>
        </p:nvSpPr>
        <p:spPr>
          <a:xfrm rot="0">
            <a:off x="6829803" y="731958"/>
            <a:ext cx="1907082" cy="314925"/>
          </a:xfrm>
          <a:prstGeom prst="rect">
            <a:avLst/>
          </a:prstGeom>
        </p:spPr>
        <p:txBody>
          <a:bodyPr anchor="t" rtlCol="false" tIns="0" lIns="0" bIns="0" rIns="0">
            <a:spAutoFit/>
          </a:bodyPr>
          <a:lstStyle/>
          <a:p>
            <a:pPr algn="ctr" marL="0" indent="0" lvl="0">
              <a:lnSpc>
                <a:spcPts val="2591"/>
              </a:lnSpc>
              <a:spcBef>
                <a:spcPct val="0"/>
              </a:spcBef>
            </a:pPr>
            <a:r>
              <a:rPr lang="en-US" b="true" sz="1851" spc="3">
                <a:solidFill>
                  <a:srgbClr val="F1F1F1"/>
                </a:solidFill>
                <a:latin typeface="Montserrat Bold"/>
                <a:ea typeface="Montserrat Bold"/>
                <a:cs typeface="Montserrat Bold"/>
                <a:sym typeface="Montserrat Bold"/>
              </a:rPr>
              <a:t>PROBLEM</a:t>
            </a:r>
          </a:p>
        </p:txBody>
      </p:sp>
      <p:sp>
        <p:nvSpPr>
          <p:cNvPr name="TextBox 32" id="32"/>
          <p:cNvSpPr txBox="true"/>
          <p:nvPr/>
        </p:nvSpPr>
        <p:spPr>
          <a:xfrm rot="0">
            <a:off x="9537426" y="731958"/>
            <a:ext cx="1589190" cy="314925"/>
          </a:xfrm>
          <a:prstGeom prst="rect">
            <a:avLst/>
          </a:prstGeom>
        </p:spPr>
        <p:txBody>
          <a:bodyPr anchor="t" rtlCol="false" tIns="0" lIns="0" bIns="0" rIns="0">
            <a:spAutoFit/>
          </a:bodyPr>
          <a:lstStyle/>
          <a:p>
            <a:pPr algn="ctr" marL="0" indent="0" lvl="0">
              <a:lnSpc>
                <a:spcPts val="2591"/>
              </a:lnSpc>
              <a:spcBef>
                <a:spcPct val="0"/>
              </a:spcBef>
            </a:pPr>
            <a:r>
              <a:rPr lang="en-US" sz="1851" spc="3">
                <a:solidFill>
                  <a:srgbClr val="101B40"/>
                </a:solidFill>
                <a:latin typeface="Montserrat"/>
                <a:ea typeface="Montserrat"/>
                <a:cs typeface="Montserrat"/>
                <a:sym typeface="Montserrat"/>
              </a:rPr>
              <a:t>SOLUTION</a:t>
            </a:r>
          </a:p>
        </p:txBody>
      </p:sp>
      <p:sp>
        <p:nvSpPr>
          <p:cNvPr name="TextBox 33" id="33"/>
          <p:cNvSpPr txBox="true"/>
          <p:nvPr/>
        </p:nvSpPr>
        <p:spPr>
          <a:xfrm rot="0">
            <a:off x="11594836" y="729745"/>
            <a:ext cx="2224975" cy="314925"/>
          </a:xfrm>
          <a:prstGeom prst="rect">
            <a:avLst/>
          </a:prstGeom>
        </p:spPr>
        <p:txBody>
          <a:bodyPr anchor="t" rtlCol="false" tIns="0" lIns="0" bIns="0" rIns="0">
            <a:spAutoFit/>
          </a:bodyPr>
          <a:lstStyle/>
          <a:p>
            <a:pPr algn="ctr" marL="0" indent="0" lvl="0">
              <a:lnSpc>
                <a:spcPts val="2591"/>
              </a:lnSpc>
              <a:spcBef>
                <a:spcPct val="0"/>
              </a:spcBef>
            </a:pPr>
            <a:r>
              <a:rPr lang="en-US" sz="1851" spc="3">
                <a:solidFill>
                  <a:srgbClr val="101B40"/>
                </a:solidFill>
                <a:latin typeface="Montserrat"/>
                <a:ea typeface="Montserrat"/>
                <a:cs typeface="Montserrat"/>
                <a:sym typeface="Montserrat"/>
              </a:rPr>
              <a:t>OTHERS</a:t>
            </a:r>
          </a:p>
        </p:txBody>
      </p:sp>
      <p:sp>
        <p:nvSpPr>
          <p:cNvPr name="TextBox 34" id="34"/>
          <p:cNvSpPr txBox="true"/>
          <p:nvPr/>
        </p:nvSpPr>
        <p:spPr>
          <a:xfrm rot="0">
            <a:off x="804572" y="627964"/>
            <a:ext cx="1888114" cy="285832"/>
          </a:xfrm>
          <a:prstGeom prst="rect">
            <a:avLst/>
          </a:prstGeom>
        </p:spPr>
        <p:txBody>
          <a:bodyPr anchor="t" rtlCol="false" tIns="0" lIns="0" bIns="0" rIns="0">
            <a:spAutoFit/>
          </a:bodyPr>
          <a:lstStyle/>
          <a:p>
            <a:pPr algn="l" marL="0" indent="0" lvl="0">
              <a:lnSpc>
                <a:spcPts val="2235"/>
              </a:lnSpc>
            </a:pPr>
            <a:r>
              <a:rPr lang="en-US" b="true" sz="2051" spc="4">
                <a:solidFill>
                  <a:srgbClr val="101B40"/>
                </a:solidFill>
                <a:latin typeface="Montserrat Bold"/>
                <a:ea typeface="Montserrat Bold"/>
                <a:cs typeface="Montserrat Bold"/>
                <a:sym typeface="Montserrat Bold"/>
              </a:rPr>
              <a:t>SHE++V5.0</a:t>
            </a:r>
          </a:p>
        </p:txBody>
      </p:sp>
      <p:sp>
        <p:nvSpPr>
          <p:cNvPr name="TextBox 35" id="35"/>
          <p:cNvSpPr txBox="true"/>
          <p:nvPr/>
        </p:nvSpPr>
        <p:spPr>
          <a:xfrm rot="0">
            <a:off x="3269361" y="1671661"/>
            <a:ext cx="14618212" cy="1054099"/>
          </a:xfrm>
          <a:prstGeom prst="rect">
            <a:avLst/>
          </a:prstGeom>
        </p:spPr>
        <p:txBody>
          <a:bodyPr anchor="t" rtlCol="false" tIns="0" lIns="0" bIns="0" rIns="0">
            <a:spAutoFit/>
          </a:bodyPr>
          <a:lstStyle/>
          <a:p>
            <a:pPr algn="just">
              <a:lnSpc>
                <a:spcPts val="2800"/>
              </a:lnSpc>
            </a:pPr>
            <a:r>
              <a:rPr lang="en-US" sz="2000">
                <a:solidFill>
                  <a:srgbClr val="000000"/>
                </a:solidFill>
                <a:latin typeface="Canva Sans"/>
                <a:ea typeface="Canva Sans"/>
                <a:cs typeface="Canva Sans"/>
                <a:sym typeface="Canva Sans"/>
              </a:rPr>
              <a:t>Default app for food review is Google Maps. But review like these are easily faked. This AI tool will scrape the web and consolidate food reviews, determining which are likely written by bots or seem suspiciously fake due to promotions being held by restaurants. This helps in determining which restaurants are actually worth visiting.</a:t>
            </a:r>
          </a:p>
        </p:txBody>
      </p:sp>
      <p:sp>
        <p:nvSpPr>
          <p:cNvPr name="TextBox 36" id="36"/>
          <p:cNvSpPr txBox="true"/>
          <p:nvPr/>
        </p:nvSpPr>
        <p:spPr>
          <a:xfrm rot="0">
            <a:off x="804572" y="1740112"/>
            <a:ext cx="5438401" cy="565785"/>
          </a:xfrm>
          <a:prstGeom prst="rect">
            <a:avLst/>
          </a:prstGeom>
        </p:spPr>
        <p:txBody>
          <a:bodyPr anchor="t" rtlCol="false" tIns="0" lIns="0" bIns="0" rIns="0">
            <a:spAutoFit/>
          </a:bodyPr>
          <a:lstStyle/>
          <a:p>
            <a:pPr algn="just">
              <a:lnSpc>
                <a:spcPts val="4140"/>
              </a:lnSpc>
            </a:pPr>
            <a:r>
              <a:rPr lang="en-US" sz="4600" spc="-266">
                <a:solidFill>
                  <a:srgbClr val="585B76"/>
                </a:solidFill>
                <a:latin typeface="Etna Sans Serif"/>
                <a:ea typeface="Etna Sans Serif"/>
                <a:cs typeface="Etna Sans Serif"/>
                <a:sym typeface="Etna Sans Serif"/>
              </a:rPr>
              <a:t>Track:</a:t>
            </a:r>
          </a:p>
        </p:txBody>
      </p:sp>
      <p:sp>
        <p:nvSpPr>
          <p:cNvPr name="TextBox 37" id="37"/>
          <p:cNvSpPr txBox="true"/>
          <p:nvPr/>
        </p:nvSpPr>
        <p:spPr>
          <a:xfrm rot="0">
            <a:off x="474077" y="3629852"/>
            <a:ext cx="5438401" cy="565785"/>
          </a:xfrm>
          <a:prstGeom prst="rect">
            <a:avLst/>
          </a:prstGeom>
        </p:spPr>
        <p:txBody>
          <a:bodyPr anchor="t" rtlCol="false" tIns="0" lIns="0" bIns="0" rIns="0">
            <a:spAutoFit/>
          </a:bodyPr>
          <a:lstStyle/>
          <a:p>
            <a:pPr algn="just">
              <a:lnSpc>
                <a:spcPts val="4140"/>
              </a:lnSpc>
            </a:pPr>
            <a:r>
              <a:rPr lang="en-US" sz="4600" spc="-266">
                <a:solidFill>
                  <a:srgbClr val="585B76"/>
                </a:solidFill>
                <a:latin typeface="Etna Sans Serif"/>
                <a:ea typeface="Etna Sans Serif"/>
                <a:cs typeface="Etna Sans Serif"/>
                <a:sym typeface="Etna Sans Serif"/>
              </a:rPr>
              <a:t>Problem Statement:</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pic>
        <p:nvPicPr>
          <p:cNvPr name="Picture 2" id="2">
            <a:hlinkClick action="ppaction://media"/>
          </p:cNvPr>
          <p:cNvPicPr>
            <a:picLocks noChangeAspect="true"/>
          </p:cNvPicPr>
          <p:nvPr>
            <a:videoFile r:link="rId3"/>
            <p:extLst>
              <p:ext uri="{DAA4B4D4-6D71-4841-9C94-3DE7FCFB9230}">
                <p14:media xmlns:p14="http://schemas.microsoft.com/office/powerpoint/2010/main" r:embed="rId4"/>
              </p:ext>
            </p:extLst>
          </p:nvPr>
        </p:nvPicPr>
        <p:blipFill>
          <a:blip r:embed="rId2"/>
          <a:srcRect l="0" t="0" r="0" b="0"/>
          <a:stretch>
            <a:fillRect/>
          </a:stretch>
        </p:blipFill>
        <p:spPr>
          <a:xfrm flipH="false" flipV="false" rot="0">
            <a:off x="0" y="1403350"/>
            <a:ext cx="18288000" cy="7480300"/>
          </a:xfrm>
          <a:prstGeom prst="rect">
            <a:avLst/>
          </a:prstGeom>
        </p:spPr>
      </p:pic>
      <p:grpSp>
        <p:nvGrpSpPr>
          <p:cNvPr name="Group 3" id="3"/>
          <p:cNvGrpSpPr/>
          <p:nvPr/>
        </p:nvGrpSpPr>
        <p:grpSpPr>
          <a:xfrm rot="0">
            <a:off x="492697" y="6992830"/>
            <a:ext cx="2869222" cy="2869222"/>
            <a:chOff x="0" y="0"/>
            <a:chExt cx="6350000" cy="6350000"/>
          </a:xfrm>
        </p:grpSpPr>
        <p:sp>
          <p:nvSpPr>
            <p:cNvPr name="Freeform 4" id="4"/>
            <p:cNvSpPr/>
            <p:nvPr/>
          </p:nvSpPr>
          <p:spPr>
            <a:xfrm flipH="true" flipV="false" rot="0">
              <a:off x="0" y="0"/>
              <a:ext cx="6350000" cy="6350000"/>
            </a:xfrm>
            <a:custGeom>
              <a:avLst/>
              <a:gdLst/>
              <a:ahLst/>
              <a:cxnLst/>
              <a:rect r="r" b="b" t="t" l="l"/>
              <a:pathLst>
                <a:path h="6350000" w="6350000">
                  <a:moveTo>
                    <a:pt x="3175000" y="0"/>
                  </a:moveTo>
                  <a:cubicBezTo>
                    <a:pt x="4928504" y="0"/>
                    <a:pt x="6350000" y="1421496"/>
                    <a:pt x="6350000" y="3175000"/>
                  </a:cubicBezTo>
                  <a:cubicBezTo>
                    <a:pt x="6350000" y="4928504"/>
                    <a:pt x="4928504" y="6350000"/>
                    <a:pt x="3175000" y="6350000"/>
                  </a:cubicBezTo>
                  <a:cubicBezTo>
                    <a:pt x="1421496" y="6350000"/>
                    <a:pt x="0" y="4928504"/>
                    <a:pt x="0" y="3175000"/>
                  </a:cubicBezTo>
                  <a:cubicBezTo>
                    <a:pt x="0" y="1421496"/>
                    <a:pt x="1421496" y="0"/>
                    <a:pt x="3175000" y="0"/>
                  </a:cubicBezTo>
                  <a:close/>
                </a:path>
              </a:pathLst>
            </a:custGeom>
            <a:blipFill>
              <a:blip r:embed="rId5"/>
              <a:stretch>
                <a:fillRect l="-38888" t="0" r="-38888" b="0"/>
              </a:stretch>
            </a:blipFill>
          </p:spPr>
        </p:sp>
      </p:grpSp>
    </p:spTree>
  </p:cSld>
  <p:clrMapOvr>
    <a:masterClrMapping/>
  </p:clrMapOvr>
  <p:timing>
    <p:tnLst>
      <p:par>
        <p:cTn dur="indefinite" restart="never" nodeType="tmRoot">
          <p:childTnLst>
            <p:video>
              <p:cMediaNode vol="100000">
                <p:cTn fill="hold" display="false">
                  <p:stCondLst>
                    <p:cond delay="indefinite"/>
                  </p:stCondLst>
                </p:cTn>
                <p:tgtEl>
                  <p:spTgt spid="2"/>
                </p:tgtEl>
              </p:cMediaNode>
            </p:video>
          </p:childTnLst>
        </p:cTn>
      </p:par>
    </p:tnLst>
  </p:timing>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grpSp>
        <p:nvGrpSpPr>
          <p:cNvPr name="Group 2" id="2"/>
          <p:cNvGrpSpPr/>
          <p:nvPr/>
        </p:nvGrpSpPr>
        <p:grpSpPr>
          <a:xfrm rot="0">
            <a:off x="14383744" y="-232026"/>
            <a:ext cx="4078275" cy="10177486"/>
            <a:chOff x="0" y="0"/>
            <a:chExt cx="1074114" cy="2680490"/>
          </a:xfrm>
        </p:grpSpPr>
        <p:sp>
          <p:nvSpPr>
            <p:cNvPr name="Freeform 3" id="3"/>
            <p:cNvSpPr/>
            <p:nvPr/>
          </p:nvSpPr>
          <p:spPr>
            <a:xfrm flipH="false" flipV="false" rot="0">
              <a:off x="0" y="0"/>
              <a:ext cx="1074114" cy="2680490"/>
            </a:xfrm>
            <a:custGeom>
              <a:avLst/>
              <a:gdLst/>
              <a:ahLst/>
              <a:cxnLst/>
              <a:rect r="r" b="b" t="t" l="l"/>
              <a:pathLst>
                <a:path h="2680490" w="1074114">
                  <a:moveTo>
                    <a:pt x="96815" y="0"/>
                  </a:moveTo>
                  <a:lnTo>
                    <a:pt x="977299" y="0"/>
                  </a:lnTo>
                  <a:cubicBezTo>
                    <a:pt x="1002976" y="0"/>
                    <a:pt x="1027601" y="10200"/>
                    <a:pt x="1045757" y="28356"/>
                  </a:cubicBezTo>
                  <a:cubicBezTo>
                    <a:pt x="1063913" y="46513"/>
                    <a:pt x="1074114" y="71138"/>
                    <a:pt x="1074114" y="96815"/>
                  </a:cubicBezTo>
                  <a:lnTo>
                    <a:pt x="1074114" y="2583675"/>
                  </a:lnTo>
                  <a:cubicBezTo>
                    <a:pt x="1074114" y="2637145"/>
                    <a:pt x="1030768" y="2680490"/>
                    <a:pt x="977299" y="2680490"/>
                  </a:cubicBezTo>
                  <a:lnTo>
                    <a:pt x="96815" y="2680490"/>
                  </a:lnTo>
                  <a:cubicBezTo>
                    <a:pt x="71138" y="2680490"/>
                    <a:pt x="46513" y="2670290"/>
                    <a:pt x="28356" y="2652134"/>
                  </a:cubicBezTo>
                  <a:cubicBezTo>
                    <a:pt x="10200" y="2633977"/>
                    <a:pt x="0" y="2609352"/>
                    <a:pt x="0" y="2583675"/>
                  </a:cubicBezTo>
                  <a:lnTo>
                    <a:pt x="0" y="96815"/>
                  </a:lnTo>
                  <a:cubicBezTo>
                    <a:pt x="0" y="71138"/>
                    <a:pt x="10200" y="46513"/>
                    <a:pt x="28356" y="28356"/>
                  </a:cubicBezTo>
                  <a:cubicBezTo>
                    <a:pt x="46513" y="10200"/>
                    <a:pt x="71138" y="0"/>
                    <a:pt x="96815" y="0"/>
                  </a:cubicBezTo>
                  <a:close/>
                </a:path>
              </a:pathLst>
            </a:custGeom>
            <a:solidFill>
              <a:srgbClr val="DCE2EB"/>
            </a:solidFill>
          </p:spPr>
        </p:sp>
        <p:sp>
          <p:nvSpPr>
            <p:cNvPr name="TextBox 4" id="4"/>
            <p:cNvSpPr txBox="true"/>
            <p:nvPr/>
          </p:nvSpPr>
          <p:spPr>
            <a:xfrm>
              <a:off x="0" y="-38100"/>
              <a:ext cx="1074114" cy="2718590"/>
            </a:xfrm>
            <a:prstGeom prst="rect">
              <a:avLst/>
            </a:prstGeom>
          </p:spPr>
          <p:txBody>
            <a:bodyPr anchor="ctr" rtlCol="false" tIns="50800" lIns="50800" bIns="50800" rIns="50800"/>
            <a:lstStyle/>
            <a:p>
              <a:pPr algn="ctr">
                <a:lnSpc>
                  <a:spcPts val="2591"/>
                </a:lnSpc>
              </a:pPr>
            </a:p>
          </p:txBody>
        </p:sp>
      </p:grpSp>
      <p:grpSp>
        <p:nvGrpSpPr>
          <p:cNvPr name="Group 5" id="5"/>
          <p:cNvGrpSpPr/>
          <p:nvPr/>
        </p:nvGrpSpPr>
        <p:grpSpPr>
          <a:xfrm rot="0">
            <a:off x="4409081" y="762000"/>
            <a:ext cx="9469839" cy="814592"/>
            <a:chOff x="0" y="0"/>
            <a:chExt cx="2494114" cy="214543"/>
          </a:xfrm>
        </p:grpSpPr>
        <p:sp>
          <p:nvSpPr>
            <p:cNvPr name="Freeform 6" id="6"/>
            <p:cNvSpPr/>
            <p:nvPr/>
          </p:nvSpPr>
          <p:spPr>
            <a:xfrm flipH="false" flipV="false" rot="0">
              <a:off x="0" y="0"/>
              <a:ext cx="2494114" cy="214543"/>
            </a:xfrm>
            <a:custGeom>
              <a:avLst/>
              <a:gdLst/>
              <a:ahLst/>
              <a:cxnLst/>
              <a:rect r="r" b="b" t="t" l="l"/>
              <a:pathLst>
                <a:path h="214543" w="2494114">
                  <a:moveTo>
                    <a:pt x="81753" y="0"/>
                  </a:moveTo>
                  <a:lnTo>
                    <a:pt x="2412360" y="0"/>
                  </a:lnTo>
                  <a:cubicBezTo>
                    <a:pt x="2457512" y="0"/>
                    <a:pt x="2494114" y="36602"/>
                    <a:pt x="2494114" y="81753"/>
                  </a:cubicBezTo>
                  <a:lnTo>
                    <a:pt x="2494114" y="132789"/>
                  </a:lnTo>
                  <a:cubicBezTo>
                    <a:pt x="2494114" y="177940"/>
                    <a:pt x="2457512" y="214543"/>
                    <a:pt x="2412360" y="214543"/>
                  </a:cubicBezTo>
                  <a:lnTo>
                    <a:pt x="81753" y="214543"/>
                  </a:lnTo>
                  <a:cubicBezTo>
                    <a:pt x="36602" y="214543"/>
                    <a:pt x="0" y="177940"/>
                    <a:pt x="0" y="132789"/>
                  </a:cubicBezTo>
                  <a:lnTo>
                    <a:pt x="0" y="81753"/>
                  </a:lnTo>
                  <a:cubicBezTo>
                    <a:pt x="0" y="36602"/>
                    <a:pt x="36602" y="0"/>
                    <a:pt x="81753" y="0"/>
                  </a:cubicBezTo>
                  <a:close/>
                </a:path>
              </a:pathLst>
            </a:custGeom>
            <a:solidFill>
              <a:srgbClr val="000000">
                <a:alpha val="0"/>
              </a:srgbClr>
            </a:solidFill>
            <a:ln w="38100" cap="rnd">
              <a:solidFill>
                <a:srgbClr val="101B40"/>
              </a:solidFill>
              <a:prstDash val="solid"/>
              <a:round/>
            </a:ln>
          </p:spPr>
        </p:sp>
        <p:sp>
          <p:nvSpPr>
            <p:cNvPr name="TextBox 7" id="7"/>
            <p:cNvSpPr txBox="true"/>
            <p:nvPr/>
          </p:nvSpPr>
          <p:spPr>
            <a:xfrm>
              <a:off x="0" y="-38100"/>
              <a:ext cx="2494114" cy="252643"/>
            </a:xfrm>
            <a:prstGeom prst="rect">
              <a:avLst/>
            </a:prstGeom>
          </p:spPr>
          <p:txBody>
            <a:bodyPr anchor="ctr" rtlCol="false" tIns="50800" lIns="50800" bIns="50800" rIns="50800"/>
            <a:lstStyle/>
            <a:p>
              <a:pPr algn="ctr">
                <a:lnSpc>
                  <a:spcPts val="2871"/>
                </a:lnSpc>
              </a:pPr>
            </a:p>
          </p:txBody>
        </p:sp>
      </p:grpSp>
      <p:grpSp>
        <p:nvGrpSpPr>
          <p:cNvPr name="Group 8" id="8"/>
          <p:cNvGrpSpPr/>
          <p:nvPr/>
        </p:nvGrpSpPr>
        <p:grpSpPr>
          <a:xfrm rot="0">
            <a:off x="9460786" y="874830"/>
            <a:ext cx="1665830" cy="588932"/>
            <a:chOff x="0" y="0"/>
            <a:chExt cx="438737" cy="155110"/>
          </a:xfrm>
        </p:grpSpPr>
        <p:sp>
          <p:nvSpPr>
            <p:cNvPr name="Freeform 9" id="9"/>
            <p:cNvSpPr/>
            <p:nvPr/>
          </p:nvSpPr>
          <p:spPr>
            <a:xfrm flipH="false" flipV="false" rot="0">
              <a:off x="0" y="0"/>
              <a:ext cx="438737" cy="155110"/>
            </a:xfrm>
            <a:custGeom>
              <a:avLst/>
              <a:gdLst/>
              <a:ahLst/>
              <a:cxnLst/>
              <a:rect r="r" b="b" t="t" l="l"/>
              <a:pathLst>
                <a:path h="155110" w="438737">
                  <a:moveTo>
                    <a:pt x="77555" y="0"/>
                  </a:moveTo>
                  <a:lnTo>
                    <a:pt x="361182" y="0"/>
                  </a:lnTo>
                  <a:cubicBezTo>
                    <a:pt x="404015" y="0"/>
                    <a:pt x="438737" y="34722"/>
                    <a:pt x="438737" y="77555"/>
                  </a:cubicBezTo>
                  <a:lnTo>
                    <a:pt x="438737" y="77555"/>
                  </a:lnTo>
                  <a:cubicBezTo>
                    <a:pt x="438737" y="120387"/>
                    <a:pt x="404015" y="155110"/>
                    <a:pt x="361182" y="155110"/>
                  </a:cubicBezTo>
                  <a:lnTo>
                    <a:pt x="77555" y="155110"/>
                  </a:lnTo>
                  <a:cubicBezTo>
                    <a:pt x="34722" y="155110"/>
                    <a:pt x="0" y="120387"/>
                    <a:pt x="0" y="77555"/>
                  </a:cubicBezTo>
                  <a:lnTo>
                    <a:pt x="0" y="77555"/>
                  </a:lnTo>
                  <a:cubicBezTo>
                    <a:pt x="0" y="34722"/>
                    <a:pt x="34722" y="0"/>
                    <a:pt x="77555" y="0"/>
                  </a:cubicBezTo>
                  <a:close/>
                </a:path>
              </a:pathLst>
            </a:custGeom>
            <a:solidFill>
              <a:srgbClr val="101B40"/>
            </a:solidFill>
            <a:ln cap="rnd">
              <a:noFill/>
              <a:prstDash val="solid"/>
              <a:round/>
            </a:ln>
          </p:spPr>
        </p:sp>
        <p:sp>
          <p:nvSpPr>
            <p:cNvPr name="TextBox 10" id="10"/>
            <p:cNvSpPr txBox="true"/>
            <p:nvPr/>
          </p:nvSpPr>
          <p:spPr>
            <a:xfrm>
              <a:off x="0" y="-38100"/>
              <a:ext cx="438737" cy="193210"/>
            </a:xfrm>
            <a:prstGeom prst="rect">
              <a:avLst/>
            </a:prstGeom>
          </p:spPr>
          <p:txBody>
            <a:bodyPr anchor="ctr" rtlCol="false" tIns="50800" lIns="50800" bIns="50800" rIns="50800"/>
            <a:lstStyle/>
            <a:p>
              <a:pPr algn="ctr">
                <a:lnSpc>
                  <a:spcPts val="2871"/>
                </a:lnSpc>
              </a:pPr>
            </a:p>
          </p:txBody>
        </p:sp>
      </p:grpSp>
      <p:sp>
        <p:nvSpPr>
          <p:cNvPr name="Freeform 11" id="11"/>
          <p:cNvSpPr/>
          <p:nvPr/>
        </p:nvSpPr>
        <p:spPr>
          <a:xfrm flipH="false" flipV="false" rot="0">
            <a:off x="16736419" y="924288"/>
            <a:ext cx="522881" cy="443415"/>
          </a:xfrm>
          <a:custGeom>
            <a:avLst/>
            <a:gdLst/>
            <a:ahLst/>
            <a:cxnLst/>
            <a:rect r="r" b="b" t="t" l="l"/>
            <a:pathLst>
              <a:path h="443415" w="522881">
                <a:moveTo>
                  <a:pt x="0" y="0"/>
                </a:moveTo>
                <a:lnTo>
                  <a:pt x="522881" y="0"/>
                </a:lnTo>
                <a:lnTo>
                  <a:pt x="522881" y="443415"/>
                </a:lnTo>
                <a:lnTo>
                  <a:pt x="0" y="443415"/>
                </a:lnTo>
                <a:lnTo>
                  <a:pt x="0" y="0"/>
                </a:lnTo>
                <a:close/>
              </a:path>
            </a:pathLst>
          </a:custGeom>
          <a:blipFill>
            <a:blip r:embed="rId3">
              <a:extLst>
                <a:ext uri="{96DAC541-7B7A-43D3-8B79-37D633B846F1}">
                  <asvg:svgBlip xmlns:asvg="http://schemas.microsoft.com/office/drawing/2016/SVG/main" r:embed="rId4"/>
                </a:ext>
              </a:extLst>
            </a:blip>
            <a:stretch>
              <a:fillRect l="-962406" t="0" r="-308968" b="0"/>
            </a:stretch>
          </a:blipFill>
        </p:spPr>
      </p:sp>
      <p:grpSp>
        <p:nvGrpSpPr>
          <p:cNvPr name="Group 12" id="12"/>
          <p:cNvGrpSpPr/>
          <p:nvPr/>
        </p:nvGrpSpPr>
        <p:grpSpPr>
          <a:xfrm rot="0">
            <a:off x="-1014013" y="7723491"/>
            <a:ext cx="2728557" cy="2387487"/>
            <a:chOff x="0" y="0"/>
            <a:chExt cx="812800" cy="711200"/>
          </a:xfrm>
        </p:grpSpPr>
        <p:sp>
          <p:nvSpPr>
            <p:cNvPr name="Freeform 13" id="13"/>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F1F1F1"/>
            </a:solidFill>
          </p:spPr>
        </p:sp>
        <p:sp>
          <p:nvSpPr>
            <p:cNvPr name="TextBox 14" id="14"/>
            <p:cNvSpPr txBox="true"/>
            <p:nvPr/>
          </p:nvSpPr>
          <p:spPr>
            <a:xfrm>
              <a:off x="127000" y="292100"/>
              <a:ext cx="558800" cy="368300"/>
            </a:xfrm>
            <a:prstGeom prst="rect">
              <a:avLst/>
            </a:prstGeom>
          </p:spPr>
          <p:txBody>
            <a:bodyPr anchor="ctr" rtlCol="false" tIns="50800" lIns="50800" bIns="50800" rIns="50800"/>
            <a:lstStyle/>
            <a:p>
              <a:pPr algn="ctr">
                <a:lnSpc>
                  <a:spcPts val="2591"/>
                </a:lnSpc>
              </a:pPr>
            </a:p>
          </p:txBody>
        </p:sp>
      </p:grpSp>
      <p:grpSp>
        <p:nvGrpSpPr>
          <p:cNvPr name="Group 15" id="15"/>
          <p:cNvGrpSpPr/>
          <p:nvPr/>
        </p:nvGrpSpPr>
        <p:grpSpPr>
          <a:xfrm rot="0">
            <a:off x="10648643" y="1830199"/>
            <a:ext cx="7156056" cy="8456801"/>
            <a:chOff x="0" y="0"/>
            <a:chExt cx="1884723" cy="2227306"/>
          </a:xfrm>
        </p:grpSpPr>
        <p:sp>
          <p:nvSpPr>
            <p:cNvPr name="Freeform 16" id="16"/>
            <p:cNvSpPr/>
            <p:nvPr/>
          </p:nvSpPr>
          <p:spPr>
            <a:xfrm flipH="false" flipV="false" rot="0">
              <a:off x="0" y="0"/>
              <a:ext cx="1884723" cy="2227306"/>
            </a:xfrm>
            <a:custGeom>
              <a:avLst/>
              <a:gdLst/>
              <a:ahLst/>
              <a:cxnLst/>
              <a:rect r="r" b="b" t="t" l="l"/>
              <a:pathLst>
                <a:path h="2227306" w="1884723">
                  <a:moveTo>
                    <a:pt x="55175" y="0"/>
                  </a:moveTo>
                  <a:lnTo>
                    <a:pt x="1829547" y="0"/>
                  </a:lnTo>
                  <a:cubicBezTo>
                    <a:pt x="1860020" y="0"/>
                    <a:pt x="1884723" y="24703"/>
                    <a:pt x="1884723" y="55175"/>
                  </a:cubicBezTo>
                  <a:lnTo>
                    <a:pt x="1884723" y="2172130"/>
                  </a:lnTo>
                  <a:cubicBezTo>
                    <a:pt x="1884723" y="2202603"/>
                    <a:pt x="1860020" y="2227306"/>
                    <a:pt x="1829547" y="2227306"/>
                  </a:cubicBezTo>
                  <a:lnTo>
                    <a:pt x="55175" y="2227306"/>
                  </a:lnTo>
                  <a:cubicBezTo>
                    <a:pt x="24703" y="2227306"/>
                    <a:pt x="0" y="2202603"/>
                    <a:pt x="0" y="2172130"/>
                  </a:cubicBezTo>
                  <a:lnTo>
                    <a:pt x="0" y="55175"/>
                  </a:lnTo>
                  <a:cubicBezTo>
                    <a:pt x="0" y="24703"/>
                    <a:pt x="24703" y="0"/>
                    <a:pt x="55175" y="0"/>
                  </a:cubicBezTo>
                  <a:close/>
                </a:path>
              </a:pathLst>
            </a:custGeom>
            <a:solidFill>
              <a:srgbClr val="DCE2EB"/>
            </a:solidFill>
            <a:ln w="19050" cap="rnd">
              <a:solidFill>
                <a:srgbClr val="000000"/>
              </a:solidFill>
              <a:prstDash val="solid"/>
              <a:round/>
            </a:ln>
          </p:spPr>
        </p:sp>
        <p:sp>
          <p:nvSpPr>
            <p:cNvPr name="TextBox 17" id="17"/>
            <p:cNvSpPr txBox="true"/>
            <p:nvPr/>
          </p:nvSpPr>
          <p:spPr>
            <a:xfrm>
              <a:off x="0" y="-38100"/>
              <a:ext cx="1884723" cy="2265406"/>
            </a:xfrm>
            <a:prstGeom prst="rect">
              <a:avLst/>
            </a:prstGeom>
          </p:spPr>
          <p:txBody>
            <a:bodyPr anchor="ctr" rtlCol="false" tIns="50800" lIns="50800" bIns="50800" rIns="50800"/>
            <a:lstStyle/>
            <a:p>
              <a:pPr algn="ctr">
                <a:lnSpc>
                  <a:spcPts val="2591"/>
                </a:lnSpc>
              </a:pPr>
            </a:p>
          </p:txBody>
        </p:sp>
      </p:grpSp>
      <p:grpSp>
        <p:nvGrpSpPr>
          <p:cNvPr name="Group 18" id="18"/>
          <p:cNvGrpSpPr/>
          <p:nvPr/>
        </p:nvGrpSpPr>
        <p:grpSpPr>
          <a:xfrm rot="0">
            <a:off x="10864392" y="2699053"/>
            <a:ext cx="549813" cy="549813"/>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44A69"/>
            </a:solidFill>
          </p:spPr>
        </p:sp>
        <p:sp>
          <p:nvSpPr>
            <p:cNvPr name="TextBox 20" id="20"/>
            <p:cNvSpPr txBox="true"/>
            <p:nvPr/>
          </p:nvSpPr>
          <p:spPr>
            <a:xfrm>
              <a:off x="76200" y="38100"/>
              <a:ext cx="660400" cy="698500"/>
            </a:xfrm>
            <a:prstGeom prst="rect">
              <a:avLst/>
            </a:prstGeom>
          </p:spPr>
          <p:txBody>
            <a:bodyPr anchor="ctr" rtlCol="false" tIns="50800" lIns="50800" bIns="50800" rIns="50800"/>
            <a:lstStyle/>
            <a:p>
              <a:pPr algn="ctr">
                <a:lnSpc>
                  <a:spcPts val="2591"/>
                </a:lnSpc>
              </a:pPr>
              <a:r>
                <a:rPr lang="en-US" b="true" sz="1851" spc="3">
                  <a:solidFill>
                    <a:srgbClr val="FFFFFF"/>
                  </a:solidFill>
                  <a:latin typeface="Montserrat Bold"/>
                  <a:ea typeface="Montserrat Bold"/>
                  <a:cs typeface="Montserrat Bold"/>
                  <a:sym typeface="Montserrat Bold"/>
                </a:rPr>
                <a:t>1</a:t>
              </a:r>
            </a:p>
          </p:txBody>
        </p:sp>
      </p:grpSp>
      <p:grpSp>
        <p:nvGrpSpPr>
          <p:cNvPr name="Group 21" id="21"/>
          <p:cNvGrpSpPr/>
          <p:nvPr/>
        </p:nvGrpSpPr>
        <p:grpSpPr>
          <a:xfrm rot="0">
            <a:off x="10864392" y="3791791"/>
            <a:ext cx="549813" cy="549813"/>
            <a:chOff x="0" y="0"/>
            <a:chExt cx="812800" cy="812800"/>
          </a:xfrm>
        </p:grpSpPr>
        <p:sp>
          <p:nvSpPr>
            <p:cNvPr name="Freeform 22" id="2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44A69"/>
            </a:solidFill>
          </p:spPr>
        </p:sp>
        <p:sp>
          <p:nvSpPr>
            <p:cNvPr name="TextBox 23" id="23"/>
            <p:cNvSpPr txBox="true"/>
            <p:nvPr/>
          </p:nvSpPr>
          <p:spPr>
            <a:xfrm>
              <a:off x="76200" y="38100"/>
              <a:ext cx="660400" cy="698500"/>
            </a:xfrm>
            <a:prstGeom prst="rect">
              <a:avLst/>
            </a:prstGeom>
          </p:spPr>
          <p:txBody>
            <a:bodyPr anchor="ctr" rtlCol="false" tIns="50800" lIns="50800" bIns="50800" rIns="50800"/>
            <a:lstStyle/>
            <a:p>
              <a:pPr algn="ctr">
                <a:lnSpc>
                  <a:spcPts val="2591"/>
                </a:lnSpc>
              </a:pPr>
              <a:r>
                <a:rPr lang="en-US" b="true" sz="1851" spc="3">
                  <a:solidFill>
                    <a:srgbClr val="FFFFFF"/>
                  </a:solidFill>
                  <a:latin typeface="Montserrat Bold"/>
                  <a:ea typeface="Montserrat Bold"/>
                  <a:cs typeface="Montserrat Bold"/>
                  <a:sym typeface="Montserrat Bold"/>
                </a:rPr>
                <a:t>2</a:t>
              </a:r>
            </a:p>
          </p:txBody>
        </p:sp>
      </p:grpSp>
      <p:grpSp>
        <p:nvGrpSpPr>
          <p:cNvPr name="Group 24" id="24"/>
          <p:cNvGrpSpPr/>
          <p:nvPr/>
        </p:nvGrpSpPr>
        <p:grpSpPr>
          <a:xfrm rot="0">
            <a:off x="10864392" y="5064321"/>
            <a:ext cx="549813" cy="549813"/>
            <a:chOff x="0" y="0"/>
            <a:chExt cx="812800" cy="812800"/>
          </a:xfrm>
        </p:grpSpPr>
        <p:sp>
          <p:nvSpPr>
            <p:cNvPr name="Freeform 25" id="2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44A69"/>
            </a:solidFill>
          </p:spPr>
        </p:sp>
        <p:sp>
          <p:nvSpPr>
            <p:cNvPr name="TextBox 26" id="26"/>
            <p:cNvSpPr txBox="true"/>
            <p:nvPr/>
          </p:nvSpPr>
          <p:spPr>
            <a:xfrm>
              <a:off x="76200" y="38100"/>
              <a:ext cx="660400" cy="698500"/>
            </a:xfrm>
            <a:prstGeom prst="rect">
              <a:avLst/>
            </a:prstGeom>
          </p:spPr>
          <p:txBody>
            <a:bodyPr anchor="ctr" rtlCol="false" tIns="50800" lIns="50800" bIns="50800" rIns="50800"/>
            <a:lstStyle/>
            <a:p>
              <a:pPr algn="ctr">
                <a:lnSpc>
                  <a:spcPts val="2591"/>
                </a:lnSpc>
              </a:pPr>
              <a:r>
                <a:rPr lang="en-US" b="true" sz="1851" spc="3">
                  <a:solidFill>
                    <a:srgbClr val="FFFFFF"/>
                  </a:solidFill>
                  <a:latin typeface="Montserrat Bold"/>
                  <a:ea typeface="Montserrat Bold"/>
                  <a:cs typeface="Montserrat Bold"/>
                  <a:sym typeface="Montserrat Bold"/>
                </a:rPr>
                <a:t>3</a:t>
              </a:r>
            </a:p>
          </p:txBody>
        </p:sp>
      </p:grpSp>
      <p:grpSp>
        <p:nvGrpSpPr>
          <p:cNvPr name="Group 27" id="27"/>
          <p:cNvGrpSpPr/>
          <p:nvPr/>
        </p:nvGrpSpPr>
        <p:grpSpPr>
          <a:xfrm rot="0">
            <a:off x="10864392" y="6772184"/>
            <a:ext cx="549813" cy="549813"/>
            <a:chOff x="0" y="0"/>
            <a:chExt cx="812800" cy="812800"/>
          </a:xfrm>
        </p:grpSpPr>
        <p:sp>
          <p:nvSpPr>
            <p:cNvPr name="Freeform 28" id="2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27335"/>
            </a:solidFill>
          </p:spPr>
        </p:sp>
        <p:sp>
          <p:nvSpPr>
            <p:cNvPr name="TextBox 29" id="29"/>
            <p:cNvSpPr txBox="true"/>
            <p:nvPr/>
          </p:nvSpPr>
          <p:spPr>
            <a:xfrm>
              <a:off x="76200" y="38100"/>
              <a:ext cx="660400" cy="698500"/>
            </a:xfrm>
            <a:prstGeom prst="rect">
              <a:avLst/>
            </a:prstGeom>
          </p:spPr>
          <p:txBody>
            <a:bodyPr anchor="ctr" rtlCol="false" tIns="50800" lIns="50800" bIns="50800" rIns="50800"/>
            <a:lstStyle/>
            <a:p>
              <a:pPr algn="ctr">
                <a:lnSpc>
                  <a:spcPts val="2591"/>
                </a:lnSpc>
              </a:pPr>
              <a:r>
                <a:rPr lang="en-US" b="true" sz="1851" spc="3">
                  <a:solidFill>
                    <a:srgbClr val="FFFFFF"/>
                  </a:solidFill>
                  <a:latin typeface="Montserrat Bold"/>
                  <a:ea typeface="Montserrat Bold"/>
                  <a:cs typeface="Montserrat Bold"/>
                  <a:sym typeface="Montserrat Bold"/>
                </a:rPr>
                <a:t>1</a:t>
              </a:r>
            </a:p>
          </p:txBody>
        </p:sp>
      </p:grpSp>
      <p:grpSp>
        <p:nvGrpSpPr>
          <p:cNvPr name="Group 30" id="30"/>
          <p:cNvGrpSpPr/>
          <p:nvPr/>
        </p:nvGrpSpPr>
        <p:grpSpPr>
          <a:xfrm rot="0">
            <a:off x="10864392" y="7723491"/>
            <a:ext cx="549813" cy="549813"/>
            <a:chOff x="0" y="0"/>
            <a:chExt cx="812800" cy="812800"/>
          </a:xfrm>
        </p:grpSpPr>
        <p:sp>
          <p:nvSpPr>
            <p:cNvPr name="Freeform 31" id="3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27335"/>
            </a:solidFill>
          </p:spPr>
        </p:sp>
        <p:sp>
          <p:nvSpPr>
            <p:cNvPr name="TextBox 32" id="32"/>
            <p:cNvSpPr txBox="true"/>
            <p:nvPr/>
          </p:nvSpPr>
          <p:spPr>
            <a:xfrm>
              <a:off x="76200" y="38100"/>
              <a:ext cx="660400" cy="698500"/>
            </a:xfrm>
            <a:prstGeom prst="rect">
              <a:avLst/>
            </a:prstGeom>
          </p:spPr>
          <p:txBody>
            <a:bodyPr anchor="ctr" rtlCol="false" tIns="50800" lIns="50800" bIns="50800" rIns="50800"/>
            <a:lstStyle/>
            <a:p>
              <a:pPr algn="ctr">
                <a:lnSpc>
                  <a:spcPts val="2591"/>
                </a:lnSpc>
              </a:pPr>
              <a:r>
                <a:rPr lang="en-US" b="true" sz="1851" spc="3">
                  <a:solidFill>
                    <a:srgbClr val="FFFFFF"/>
                  </a:solidFill>
                  <a:latin typeface="Montserrat Bold"/>
                  <a:ea typeface="Montserrat Bold"/>
                  <a:cs typeface="Montserrat Bold"/>
                  <a:sym typeface="Montserrat Bold"/>
                </a:rPr>
                <a:t>2</a:t>
              </a:r>
            </a:p>
          </p:txBody>
        </p:sp>
      </p:grpSp>
      <p:grpSp>
        <p:nvGrpSpPr>
          <p:cNvPr name="Group 33" id="33"/>
          <p:cNvGrpSpPr/>
          <p:nvPr/>
        </p:nvGrpSpPr>
        <p:grpSpPr>
          <a:xfrm rot="0">
            <a:off x="10864392" y="8983394"/>
            <a:ext cx="549813" cy="549813"/>
            <a:chOff x="0" y="0"/>
            <a:chExt cx="812800" cy="812800"/>
          </a:xfrm>
        </p:grpSpPr>
        <p:sp>
          <p:nvSpPr>
            <p:cNvPr name="Freeform 34" id="3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27335"/>
            </a:solidFill>
          </p:spPr>
        </p:sp>
        <p:sp>
          <p:nvSpPr>
            <p:cNvPr name="TextBox 35" id="35"/>
            <p:cNvSpPr txBox="true"/>
            <p:nvPr/>
          </p:nvSpPr>
          <p:spPr>
            <a:xfrm>
              <a:off x="76200" y="38100"/>
              <a:ext cx="660400" cy="698500"/>
            </a:xfrm>
            <a:prstGeom prst="rect">
              <a:avLst/>
            </a:prstGeom>
          </p:spPr>
          <p:txBody>
            <a:bodyPr anchor="ctr" rtlCol="false" tIns="50800" lIns="50800" bIns="50800" rIns="50800"/>
            <a:lstStyle/>
            <a:p>
              <a:pPr algn="ctr">
                <a:lnSpc>
                  <a:spcPts val="2591"/>
                </a:lnSpc>
              </a:pPr>
              <a:r>
                <a:rPr lang="en-US" b="true" sz="1851" spc="3">
                  <a:solidFill>
                    <a:srgbClr val="FFFFFF"/>
                  </a:solidFill>
                  <a:latin typeface="Montserrat Bold"/>
                  <a:ea typeface="Montserrat Bold"/>
                  <a:cs typeface="Montserrat Bold"/>
                  <a:sym typeface="Montserrat Bold"/>
                </a:rPr>
                <a:t>3</a:t>
              </a:r>
            </a:p>
          </p:txBody>
        </p:sp>
      </p:grpSp>
      <p:sp>
        <p:nvSpPr>
          <p:cNvPr name="Freeform 36" id="36"/>
          <p:cNvSpPr/>
          <p:nvPr/>
        </p:nvSpPr>
        <p:spPr>
          <a:xfrm flipH="false" flipV="false" rot="0">
            <a:off x="350265" y="2699053"/>
            <a:ext cx="9880324" cy="7323790"/>
          </a:xfrm>
          <a:custGeom>
            <a:avLst/>
            <a:gdLst/>
            <a:ahLst/>
            <a:cxnLst/>
            <a:rect r="r" b="b" t="t" l="l"/>
            <a:pathLst>
              <a:path h="7323790" w="9880324">
                <a:moveTo>
                  <a:pt x="0" y="0"/>
                </a:moveTo>
                <a:lnTo>
                  <a:pt x="9880324" y="0"/>
                </a:lnTo>
                <a:lnTo>
                  <a:pt x="9880324" y="7323789"/>
                </a:lnTo>
                <a:lnTo>
                  <a:pt x="0" y="7323789"/>
                </a:lnTo>
                <a:lnTo>
                  <a:pt x="0" y="0"/>
                </a:lnTo>
                <a:close/>
              </a:path>
            </a:pathLst>
          </a:custGeom>
          <a:blipFill>
            <a:blip r:embed="rId5"/>
            <a:stretch>
              <a:fillRect l="0" t="0" r="0" b="0"/>
            </a:stretch>
          </a:blipFill>
        </p:spPr>
      </p:sp>
      <p:grpSp>
        <p:nvGrpSpPr>
          <p:cNvPr name="Group 37" id="37"/>
          <p:cNvGrpSpPr/>
          <p:nvPr/>
        </p:nvGrpSpPr>
        <p:grpSpPr>
          <a:xfrm rot="0">
            <a:off x="350265" y="2893160"/>
            <a:ext cx="2446068" cy="2446068"/>
            <a:chOff x="0" y="0"/>
            <a:chExt cx="6350000" cy="6350000"/>
          </a:xfrm>
        </p:grpSpPr>
        <p:sp>
          <p:nvSpPr>
            <p:cNvPr name="Freeform 38" id="38"/>
            <p:cNvSpPr/>
            <p:nvPr/>
          </p:nvSpPr>
          <p:spPr>
            <a:xfrm flipH="true" flipV="false" rot="0">
              <a:off x="0" y="0"/>
              <a:ext cx="6350000" cy="6350000"/>
            </a:xfrm>
            <a:custGeom>
              <a:avLst/>
              <a:gdLst/>
              <a:ahLst/>
              <a:cxnLst/>
              <a:rect r="r" b="b" t="t" l="l"/>
              <a:pathLst>
                <a:path h="6350000" w="6350000">
                  <a:moveTo>
                    <a:pt x="3175000" y="0"/>
                  </a:moveTo>
                  <a:cubicBezTo>
                    <a:pt x="4928504" y="0"/>
                    <a:pt x="6350000" y="1421496"/>
                    <a:pt x="6350000" y="3175000"/>
                  </a:cubicBezTo>
                  <a:cubicBezTo>
                    <a:pt x="6350000" y="4928504"/>
                    <a:pt x="4928504" y="6350000"/>
                    <a:pt x="3175000" y="6350000"/>
                  </a:cubicBezTo>
                  <a:cubicBezTo>
                    <a:pt x="1421496" y="6350000"/>
                    <a:pt x="0" y="4928504"/>
                    <a:pt x="0" y="3175000"/>
                  </a:cubicBezTo>
                  <a:cubicBezTo>
                    <a:pt x="0" y="1421496"/>
                    <a:pt x="1421496" y="0"/>
                    <a:pt x="3175000" y="0"/>
                  </a:cubicBezTo>
                  <a:close/>
                </a:path>
              </a:pathLst>
            </a:custGeom>
            <a:blipFill>
              <a:blip r:embed="rId6"/>
              <a:stretch>
                <a:fillRect l="-38888" t="0" r="-38888" b="0"/>
              </a:stretch>
            </a:blipFill>
          </p:spPr>
        </p:sp>
      </p:grpSp>
      <p:sp>
        <p:nvSpPr>
          <p:cNvPr name="TextBox 39" id="39"/>
          <p:cNvSpPr txBox="true"/>
          <p:nvPr/>
        </p:nvSpPr>
        <p:spPr>
          <a:xfrm rot="0">
            <a:off x="4441856" y="976273"/>
            <a:ext cx="1662550" cy="314925"/>
          </a:xfrm>
          <a:prstGeom prst="rect">
            <a:avLst/>
          </a:prstGeom>
        </p:spPr>
        <p:txBody>
          <a:bodyPr anchor="t" rtlCol="false" tIns="0" lIns="0" bIns="0" rIns="0">
            <a:spAutoFit/>
          </a:bodyPr>
          <a:lstStyle/>
          <a:p>
            <a:pPr algn="ctr" marL="0" indent="0" lvl="0">
              <a:lnSpc>
                <a:spcPts val="2591"/>
              </a:lnSpc>
              <a:spcBef>
                <a:spcPct val="0"/>
              </a:spcBef>
            </a:pPr>
            <a:r>
              <a:rPr lang="en-US" sz="1851" spc="3">
                <a:solidFill>
                  <a:srgbClr val="101B40"/>
                </a:solidFill>
                <a:latin typeface="Montserrat"/>
                <a:ea typeface="Montserrat"/>
                <a:cs typeface="Montserrat"/>
                <a:sym typeface="Montserrat"/>
              </a:rPr>
              <a:t>HOME</a:t>
            </a:r>
          </a:p>
        </p:txBody>
      </p:sp>
      <p:sp>
        <p:nvSpPr>
          <p:cNvPr name="TextBox 40" id="40"/>
          <p:cNvSpPr txBox="true"/>
          <p:nvPr/>
        </p:nvSpPr>
        <p:spPr>
          <a:xfrm rot="0">
            <a:off x="6829803" y="978486"/>
            <a:ext cx="1907082" cy="314925"/>
          </a:xfrm>
          <a:prstGeom prst="rect">
            <a:avLst/>
          </a:prstGeom>
        </p:spPr>
        <p:txBody>
          <a:bodyPr anchor="t" rtlCol="false" tIns="0" lIns="0" bIns="0" rIns="0">
            <a:spAutoFit/>
          </a:bodyPr>
          <a:lstStyle/>
          <a:p>
            <a:pPr algn="ctr" marL="0" indent="0" lvl="0">
              <a:lnSpc>
                <a:spcPts val="2591"/>
              </a:lnSpc>
              <a:spcBef>
                <a:spcPct val="0"/>
              </a:spcBef>
            </a:pPr>
            <a:r>
              <a:rPr lang="en-US" sz="1851" spc="3">
                <a:solidFill>
                  <a:srgbClr val="101B40"/>
                </a:solidFill>
                <a:latin typeface="Montserrat"/>
                <a:ea typeface="Montserrat"/>
                <a:cs typeface="Montserrat"/>
                <a:sym typeface="Montserrat"/>
              </a:rPr>
              <a:t>PROBLEM</a:t>
            </a:r>
          </a:p>
        </p:txBody>
      </p:sp>
      <p:sp>
        <p:nvSpPr>
          <p:cNvPr name="TextBox 41" id="41"/>
          <p:cNvSpPr txBox="true"/>
          <p:nvPr/>
        </p:nvSpPr>
        <p:spPr>
          <a:xfrm rot="0">
            <a:off x="9499106" y="978486"/>
            <a:ext cx="1589190" cy="314925"/>
          </a:xfrm>
          <a:prstGeom prst="rect">
            <a:avLst/>
          </a:prstGeom>
        </p:spPr>
        <p:txBody>
          <a:bodyPr anchor="t" rtlCol="false" tIns="0" lIns="0" bIns="0" rIns="0">
            <a:spAutoFit/>
          </a:bodyPr>
          <a:lstStyle/>
          <a:p>
            <a:pPr algn="ctr" marL="0" indent="0" lvl="0">
              <a:lnSpc>
                <a:spcPts val="2591"/>
              </a:lnSpc>
              <a:spcBef>
                <a:spcPct val="0"/>
              </a:spcBef>
            </a:pPr>
            <a:r>
              <a:rPr lang="en-US" b="true" sz="1851" spc="3">
                <a:solidFill>
                  <a:srgbClr val="F4F4F4"/>
                </a:solidFill>
                <a:latin typeface="Montserrat Bold"/>
                <a:ea typeface="Montserrat Bold"/>
                <a:cs typeface="Montserrat Bold"/>
                <a:sym typeface="Montserrat Bold"/>
              </a:rPr>
              <a:t>SOLUTION</a:t>
            </a:r>
          </a:p>
        </p:txBody>
      </p:sp>
      <p:sp>
        <p:nvSpPr>
          <p:cNvPr name="TextBox 42" id="42"/>
          <p:cNvSpPr txBox="true"/>
          <p:nvPr/>
        </p:nvSpPr>
        <p:spPr>
          <a:xfrm rot="0">
            <a:off x="11594836" y="976273"/>
            <a:ext cx="2224975" cy="314925"/>
          </a:xfrm>
          <a:prstGeom prst="rect">
            <a:avLst/>
          </a:prstGeom>
        </p:spPr>
        <p:txBody>
          <a:bodyPr anchor="t" rtlCol="false" tIns="0" lIns="0" bIns="0" rIns="0">
            <a:spAutoFit/>
          </a:bodyPr>
          <a:lstStyle/>
          <a:p>
            <a:pPr algn="ctr" marL="0" indent="0" lvl="0">
              <a:lnSpc>
                <a:spcPts val="2591"/>
              </a:lnSpc>
              <a:spcBef>
                <a:spcPct val="0"/>
              </a:spcBef>
            </a:pPr>
            <a:r>
              <a:rPr lang="en-US" sz="1851" spc="3">
                <a:solidFill>
                  <a:srgbClr val="101B40"/>
                </a:solidFill>
                <a:latin typeface="Montserrat"/>
                <a:ea typeface="Montserrat"/>
                <a:cs typeface="Montserrat"/>
                <a:sym typeface="Montserrat"/>
              </a:rPr>
              <a:t>OTHERS</a:t>
            </a:r>
          </a:p>
        </p:txBody>
      </p:sp>
      <p:sp>
        <p:nvSpPr>
          <p:cNvPr name="TextBox 43" id="43"/>
          <p:cNvSpPr txBox="true"/>
          <p:nvPr/>
        </p:nvSpPr>
        <p:spPr>
          <a:xfrm rot="0">
            <a:off x="804572" y="874492"/>
            <a:ext cx="1888114" cy="285832"/>
          </a:xfrm>
          <a:prstGeom prst="rect">
            <a:avLst/>
          </a:prstGeom>
        </p:spPr>
        <p:txBody>
          <a:bodyPr anchor="t" rtlCol="false" tIns="0" lIns="0" bIns="0" rIns="0">
            <a:spAutoFit/>
          </a:bodyPr>
          <a:lstStyle/>
          <a:p>
            <a:pPr algn="l" marL="0" indent="0" lvl="0">
              <a:lnSpc>
                <a:spcPts val="2235"/>
              </a:lnSpc>
            </a:pPr>
            <a:r>
              <a:rPr lang="en-US" b="true" sz="2051" spc="4">
                <a:solidFill>
                  <a:srgbClr val="101B40"/>
                </a:solidFill>
                <a:latin typeface="Montserrat Bold"/>
                <a:ea typeface="Montserrat Bold"/>
                <a:cs typeface="Montserrat Bold"/>
                <a:sym typeface="Montserrat Bold"/>
              </a:rPr>
              <a:t>SHE++V5.0</a:t>
            </a:r>
          </a:p>
        </p:txBody>
      </p:sp>
      <p:sp>
        <p:nvSpPr>
          <p:cNvPr name="TextBox 44" id="44"/>
          <p:cNvSpPr txBox="true"/>
          <p:nvPr/>
        </p:nvSpPr>
        <p:spPr>
          <a:xfrm rot="0">
            <a:off x="334436" y="1880227"/>
            <a:ext cx="9164670" cy="757346"/>
          </a:xfrm>
          <a:prstGeom prst="rect">
            <a:avLst/>
          </a:prstGeom>
        </p:spPr>
        <p:txBody>
          <a:bodyPr anchor="t" rtlCol="false" tIns="0" lIns="0" bIns="0" rIns="0">
            <a:spAutoFit/>
          </a:bodyPr>
          <a:lstStyle/>
          <a:p>
            <a:pPr algn="just">
              <a:lnSpc>
                <a:spcPts val="5515"/>
              </a:lnSpc>
            </a:pPr>
            <a:r>
              <a:rPr lang="en-US" b="true" sz="6127" spc="-355">
                <a:solidFill>
                  <a:srgbClr val="101B40"/>
                </a:solidFill>
                <a:latin typeface="Montserrat Bold"/>
                <a:ea typeface="Montserrat Bold"/>
                <a:cs typeface="Montserrat Bold"/>
                <a:sym typeface="Montserrat Bold"/>
              </a:rPr>
              <a:t>Proposed solution</a:t>
            </a:r>
          </a:p>
        </p:txBody>
      </p:sp>
      <p:sp>
        <p:nvSpPr>
          <p:cNvPr name="TextBox 45" id="45"/>
          <p:cNvSpPr txBox="true"/>
          <p:nvPr/>
        </p:nvSpPr>
        <p:spPr>
          <a:xfrm rot="0">
            <a:off x="10648643" y="2032737"/>
            <a:ext cx="2916355" cy="297179"/>
          </a:xfrm>
          <a:prstGeom prst="rect">
            <a:avLst/>
          </a:prstGeom>
        </p:spPr>
        <p:txBody>
          <a:bodyPr anchor="t" rtlCol="false" tIns="0" lIns="0" bIns="0" rIns="0">
            <a:spAutoFit/>
          </a:bodyPr>
          <a:lstStyle/>
          <a:p>
            <a:pPr algn="ctr">
              <a:lnSpc>
                <a:spcPts val="2520"/>
              </a:lnSpc>
            </a:pPr>
            <a:r>
              <a:rPr lang="en-US" sz="1800" b="true">
                <a:solidFill>
                  <a:srgbClr val="000000"/>
                </a:solidFill>
                <a:latin typeface="Canva Sans Bold"/>
                <a:ea typeface="Canva Sans Bold"/>
                <a:cs typeface="Canva Sans Bold"/>
                <a:sym typeface="Canva Sans Bold"/>
              </a:rPr>
              <a:t>Configuration Steps:</a:t>
            </a:r>
          </a:p>
        </p:txBody>
      </p:sp>
      <p:sp>
        <p:nvSpPr>
          <p:cNvPr name="TextBox 46" id="46"/>
          <p:cNvSpPr txBox="true"/>
          <p:nvPr/>
        </p:nvSpPr>
        <p:spPr>
          <a:xfrm rot="0">
            <a:off x="10648643" y="6299934"/>
            <a:ext cx="2916355" cy="297179"/>
          </a:xfrm>
          <a:prstGeom prst="rect">
            <a:avLst/>
          </a:prstGeom>
        </p:spPr>
        <p:txBody>
          <a:bodyPr anchor="t" rtlCol="false" tIns="0" lIns="0" bIns="0" rIns="0">
            <a:spAutoFit/>
          </a:bodyPr>
          <a:lstStyle/>
          <a:p>
            <a:pPr algn="ctr">
              <a:lnSpc>
                <a:spcPts val="2520"/>
              </a:lnSpc>
            </a:pPr>
            <a:r>
              <a:rPr lang="en-US" sz="1800" b="true">
                <a:solidFill>
                  <a:srgbClr val="000000"/>
                </a:solidFill>
                <a:latin typeface="Canva Sans Bold"/>
                <a:ea typeface="Canva Sans Bold"/>
                <a:cs typeface="Canva Sans Bold"/>
                <a:sym typeface="Canva Sans Bold"/>
              </a:rPr>
              <a:t>Sample Traffic Flow:</a:t>
            </a:r>
          </a:p>
        </p:txBody>
      </p:sp>
      <p:sp>
        <p:nvSpPr>
          <p:cNvPr name="TextBox 47" id="47"/>
          <p:cNvSpPr txBox="true"/>
          <p:nvPr/>
        </p:nvSpPr>
        <p:spPr>
          <a:xfrm rot="0">
            <a:off x="11640648" y="2510891"/>
            <a:ext cx="5998058" cy="735964"/>
          </a:xfrm>
          <a:prstGeom prst="rect">
            <a:avLst/>
          </a:prstGeom>
        </p:spPr>
        <p:txBody>
          <a:bodyPr anchor="t" rtlCol="false" tIns="0" lIns="0" bIns="0" rIns="0">
            <a:spAutoFit/>
          </a:bodyPr>
          <a:lstStyle/>
          <a:p>
            <a:pPr algn="just">
              <a:lnSpc>
                <a:spcPts val="1960"/>
              </a:lnSpc>
            </a:pPr>
            <a:r>
              <a:rPr lang="en-US" sz="1400">
                <a:solidFill>
                  <a:srgbClr val="000000"/>
                </a:solidFill>
                <a:latin typeface="Canva Sans"/>
                <a:ea typeface="Canva Sans"/>
                <a:cs typeface="Canva Sans"/>
                <a:sym typeface="Canva Sans"/>
              </a:rPr>
              <a:t>First, develop the React frontend and deploy it using AWS Amplify to serve as the user interface for the application and setup the API Gateway. </a:t>
            </a:r>
          </a:p>
        </p:txBody>
      </p:sp>
      <p:sp>
        <p:nvSpPr>
          <p:cNvPr name="TextBox 48" id="48"/>
          <p:cNvSpPr txBox="true"/>
          <p:nvPr/>
        </p:nvSpPr>
        <p:spPr>
          <a:xfrm rot="0">
            <a:off x="11640648" y="3427829"/>
            <a:ext cx="5998058" cy="1231265"/>
          </a:xfrm>
          <a:prstGeom prst="rect">
            <a:avLst/>
          </a:prstGeom>
        </p:spPr>
        <p:txBody>
          <a:bodyPr anchor="t" rtlCol="false" tIns="0" lIns="0" bIns="0" rIns="0">
            <a:spAutoFit/>
          </a:bodyPr>
          <a:lstStyle/>
          <a:p>
            <a:pPr algn="just">
              <a:lnSpc>
                <a:spcPts val="1960"/>
              </a:lnSpc>
              <a:spcBef>
                <a:spcPct val="0"/>
              </a:spcBef>
            </a:pPr>
            <a:r>
              <a:rPr lang="en-US" sz="1400">
                <a:solidFill>
                  <a:srgbClr val="000000"/>
                </a:solidFill>
                <a:latin typeface="Canva Sans"/>
                <a:ea typeface="Canva Sans"/>
                <a:cs typeface="Canva Sans"/>
                <a:sym typeface="Canva Sans"/>
              </a:rPr>
              <a:t>Implement Lambda functions to handle API Gateway endpoints: one to retrieve restaurant reviews from the Google Places API, and another to process and analyze the data. Assign a Lambda execution role with permissions for S3, DynamoDB, Bedrock, and secure access to the Google Places API.</a:t>
            </a:r>
          </a:p>
        </p:txBody>
      </p:sp>
      <p:sp>
        <p:nvSpPr>
          <p:cNvPr name="TextBox 49" id="49"/>
          <p:cNvSpPr txBox="true"/>
          <p:nvPr/>
        </p:nvSpPr>
        <p:spPr>
          <a:xfrm rot="0">
            <a:off x="11640648" y="4792444"/>
            <a:ext cx="5998058" cy="1231265"/>
          </a:xfrm>
          <a:prstGeom prst="rect">
            <a:avLst/>
          </a:prstGeom>
        </p:spPr>
        <p:txBody>
          <a:bodyPr anchor="t" rtlCol="false" tIns="0" lIns="0" bIns="0" rIns="0">
            <a:spAutoFit/>
          </a:bodyPr>
          <a:lstStyle/>
          <a:p>
            <a:pPr algn="just">
              <a:lnSpc>
                <a:spcPts val="1960"/>
              </a:lnSpc>
              <a:spcBef>
                <a:spcPct val="0"/>
              </a:spcBef>
            </a:pPr>
            <a:r>
              <a:rPr lang="en-US" sz="1400" spc="2">
                <a:solidFill>
                  <a:srgbClr val="000000"/>
                </a:solidFill>
                <a:latin typeface="Canva Sans"/>
                <a:ea typeface="Canva Sans"/>
                <a:cs typeface="Canva Sans"/>
                <a:sym typeface="Canva Sans"/>
              </a:rPr>
              <a:t>Configure the S3 buckets: one for storing raw review data fetched from Google Places, and another for storing the processed output after AI analysis. Create a DynamoDB table to store structured metadata, such as restaurant IDs, review statistics, and detection results.</a:t>
            </a:r>
          </a:p>
        </p:txBody>
      </p:sp>
      <p:sp>
        <p:nvSpPr>
          <p:cNvPr name="TextBox 50" id="50"/>
          <p:cNvSpPr txBox="true"/>
          <p:nvPr/>
        </p:nvSpPr>
        <p:spPr>
          <a:xfrm rot="0">
            <a:off x="11640648" y="6835238"/>
            <a:ext cx="5998058" cy="488314"/>
          </a:xfrm>
          <a:prstGeom prst="rect">
            <a:avLst/>
          </a:prstGeom>
        </p:spPr>
        <p:txBody>
          <a:bodyPr anchor="t" rtlCol="false" tIns="0" lIns="0" bIns="0" rIns="0">
            <a:spAutoFit/>
          </a:bodyPr>
          <a:lstStyle/>
          <a:p>
            <a:pPr algn="just">
              <a:lnSpc>
                <a:spcPts val="1960"/>
              </a:lnSpc>
            </a:pPr>
            <a:r>
              <a:rPr lang="en-US" sz="1400">
                <a:solidFill>
                  <a:srgbClr val="000000"/>
                </a:solidFill>
                <a:latin typeface="Canva Sans"/>
                <a:ea typeface="Canva Sans"/>
                <a:cs typeface="Canva Sans"/>
                <a:sym typeface="Canva Sans"/>
              </a:rPr>
              <a:t>A client interact with the React frontend to either paste a review text for AI detection or search for a  restaurant to analyze its reviews. </a:t>
            </a:r>
          </a:p>
        </p:txBody>
      </p:sp>
      <p:sp>
        <p:nvSpPr>
          <p:cNvPr name="TextBox 51" id="51"/>
          <p:cNvSpPr txBox="true"/>
          <p:nvPr/>
        </p:nvSpPr>
        <p:spPr>
          <a:xfrm rot="0">
            <a:off x="11640648" y="7616128"/>
            <a:ext cx="5998058" cy="735964"/>
          </a:xfrm>
          <a:prstGeom prst="rect">
            <a:avLst/>
          </a:prstGeom>
        </p:spPr>
        <p:txBody>
          <a:bodyPr anchor="t" rtlCol="false" tIns="0" lIns="0" bIns="0" rIns="0">
            <a:spAutoFit/>
          </a:bodyPr>
          <a:lstStyle/>
          <a:p>
            <a:pPr algn="just">
              <a:lnSpc>
                <a:spcPts val="1960"/>
              </a:lnSpc>
            </a:pPr>
            <a:r>
              <a:rPr lang="en-US" sz="1400">
                <a:solidFill>
                  <a:srgbClr val="000000"/>
                </a:solidFill>
                <a:latin typeface="Canva Sans"/>
                <a:ea typeface="Canva Sans"/>
                <a:cs typeface="Canva Sans"/>
                <a:sym typeface="Canva Sans"/>
              </a:rPr>
              <a:t>When a review is submitted, the API Gateway routes the request to a Lambda function, which uses Bedrock to analyze the text and determine whether it is AI-generated, returning resulting results.</a:t>
            </a:r>
          </a:p>
        </p:txBody>
      </p:sp>
      <p:sp>
        <p:nvSpPr>
          <p:cNvPr name="TextBox 52" id="52"/>
          <p:cNvSpPr txBox="true"/>
          <p:nvPr/>
        </p:nvSpPr>
        <p:spPr>
          <a:xfrm rot="0">
            <a:off x="11640648" y="8609755"/>
            <a:ext cx="5998058" cy="1726564"/>
          </a:xfrm>
          <a:prstGeom prst="rect">
            <a:avLst/>
          </a:prstGeom>
        </p:spPr>
        <p:txBody>
          <a:bodyPr anchor="t" rtlCol="false" tIns="0" lIns="0" bIns="0" rIns="0">
            <a:spAutoFit/>
          </a:bodyPr>
          <a:lstStyle/>
          <a:p>
            <a:pPr algn="just">
              <a:lnSpc>
                <a:spcPts val="1960"/>
              </a:lnSpc>
            </a:pPr>
            <a:r>
              <a:rPr lang="en-US" sz="1400">
                <a:solidFill>
                  <a:srgbClr val="000000"/>
                </a:solidFill>
                <a:latin typeface="Canva Sans"/>
                <a:ea typeface="Canva Sans"/>
                <a:cs typeface="Canva Sans"/>
                <a:sym typeface="Canva Sans"/>
              </a:rPr>
              <a:t>For restaurant analysis, the client enters a restaurant name, which the API Gateway sends to a Lambda function. The Lambda retrieves reviews from the Google Places API, stores them in S3 and DynamoDB, and uses Amazon Bedrock to detect AI-generated reviews. It then calculates percentages and returns a summary with detailed results to the frontend.</a:t>
            </a:r>
          </a:p>
          <a:p>
            <a:pPr algn="just">
              <a:lnSpc>
                <a:spcPts val="1960"/>
              </a:lnSpc>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grpSp>
        <p:nvGrpSpPr>
          <p:cNvPr name="Group 2" id="2"/>
          <p:cNvGrpSpPr/>
          <p:nvPr/>
        </p:nvGrpSpPr>
        <p:grpSpPr>
          <a:xfrm rot="0">
            <a:off x="9031936" y="0"/>
            <a:ext cx="9509949" cy="10577033"/>
            <a:chOff x="0" y="0"/>
            <a:chExt cx="2504678" cy="2785720"/>
          </a:xfrm>
        </p:grpSpPr>
        <p:sp>
          <p:nvSpPr>
            <p:cNvPr name="Freeform 3" id="3"/>
            <p:cNvSpPr/>
            <p:nvPr/>
          </p:nvSpPr>
          <p:spPr>
            <a:xfrm flipH="false" flipV="false" rot="0">
              <a:off x="0" y="0"/>
              <a:ext cx="2504678" cy="2785720"/>
            </a:xfrm>
            <a:custGeom>
              <a:avLst/>
              <a:gdLst/>
              <a:ahLst/>
              <a:cxnLst/>
              <a:rect r="r" b="b" t="t" l="l"/>
              <a:pathLst>
                <a:path h="2785720" w="2504678">
                  <a:moveTo>
                    <a:pt x="41518" y="0"/>
                  </a:moveTo>
                  <a:lnTo>
                    <a:pt x="2463160" y="0"/>
                  </a:lnTo>
                  <a:cubicBezTo>
                    <a:pt x="2486090" y="0"/>
                    <a:pt x="2504678" y="18588"/>
                    <a:pt x="2504678" y="41518"/>
                  </a:cubicBezTo>
                  <a:lnTo>
                    <a:pt x="2504678" y="2744202"/>
                  </a:lnTo>
                  <a:cubicBezTo>
                    <a:pt x="2504678" y="2767132"/>
                    <a:pt x="2486090" y="2785720"/>
                    <a:pt x="2463160" y="2785720"/>
                  </a:cubicBezTo>
                  <a:lnTo>
                    <a:pt x="41518" y="2785720"/>
                  </a:lnTo>
                  <a:cubicBezTo>
                    <a:pt x="18588" y="2785720"/>
                    <a:pt x="0" y="2767132"/>
                    <a:pt x="0" y="2744202"/>
                  </a:cubicBezTo>
                  <a:lnTo>
                    <a:pt x="0" y="41518"/>
                  </a:lnTo>
                  <a:cubicBezTo>
                    <a:pt x="0" y="18588"/>
                    <a:pt x="18588" y="0"/>
                    <a:pt x="41518" y="0"/>
                  </a:cubicBezTo>
                  <a:close/>
                </a:path>
              </a:pathLst>
            </a:custGeom>
            <a:solidFill>
              <a:srgbClr val="DCE2EB"/>
            </a:solidFill>
          </p:spPr>
        </p:sp>
        <p:sp>
          <p:nvSpPr>
            <p:cNvPr name="TextBox 4" id="4"/>
            <p:cNvSpPr txBox="true"/>
            <p:nvPr/>
          </p:nvSpPr>
          <p:spPr>
            <a:xfrm>
              <a:off x="0" y="-38100"/>
              <a:ext cx="2504678" cy="2823820"/>
            </a:xfrm>
            <a:prstGeom prst="rect">
              <a:avLst/>
            </a:prstGeom>
          </p:spPr>
          <p:txBody>
            <a:bodyPr anchor="ctr" rtlCol="false" tIns="50800" lIns="50800" bIns="50800" rIns="50800"/>
            <a:lstStyle/>
            <a:p>
              <a:pPr algn="ctr">
                <a:lnSpc>
                  <a:spcPts val="2591"/>
                </a:lnSpc>
              </a:pPr>
            </a:p>
          </p:txBody>
        </p:sp>
      </p:grpSp>
      <p:grpSp>
        <p:nvGrpSpPr>
          <p:cNvPr name="Group 5" id="5"/>
          <p:cNvGrpSpPr/>
          <p:nvPr/>
        </p:nvGrpSpPr>
        <p:grpSpPr>
          <a:xfrm rot="0">
            <a:off x="4409081" y="762000"/>
            <a:ext cx="9469839" cy="814592"/>
            <a:chOff x="0" y="0"/>
            <a:chExt cx="2494114" cy="214543"/>
          </a:xfrm>
        </p:grpSpPr>
        <p:sp>
          <p:nvSpPr>
            <p:cNvPr name="Freeform 6" id="6"/>
            <p:cNvSpPr/>
            <p:nvPr/>
          </p:nvSpPr>
          <p:spPr>
            <a:xfrm flipH="false" flipV="false" rot="0">
              <a:off x="0" y="0"/>
              <a:ext cx="2494114" cy="214543"/>
            </a:xfrm>
            <a:custGeom>
              <a:avLst/>
              <a:gdLst/>
              <a:ahLst/>
              <a:cxnLst/>
              <a:rect r="r" b="b" t="t" l="l"/>
              <a:pathLst>
                <a:path h="214543" w="2494114">
                  <a:moveTo>
                    <a:pt x="81753" y="0"/>
                  </a:moveTo>
                  <a:lnTo>
                    <a:pt x="2412360" y="0"/>
                  </a:lnTo>
                  <a:cubicBezTo>
                    <a:pt x="2457512" y="0"/>
                    <a:pt x="2494114" y="36602"/>
                    <a:pt x="2494114" y="81753"/>
                  </a:cubicBezTo>
                  <a:lnTo>
                    <a:pt x="2494114" y="132789"/>
                  </a:lnTo>
                  <a:cubicBezTo>
                    <a:pt x="2494114" y="177940"/>
                    <a:pt x="2457512" y="214543"/>
                    <a:pt x="2412360" y="214543"/>
                  </a:cubicBezTo>
                  <a:lnTo>
                    <a:pt x="81753" y="214543"/>
                  </a:lnTo>
                  <a:cubicBezTo>
                    <a:pt x="36602" y="214543"/>
                    <a:pt x="0" y="177940"/>
                    <a:pt x="0" y="132789"/>
                  </a:cubicBezTo>
                  <a:lnTo>
                    <a:pt x="0" y="81753"/>
                  </a:lnTo>
                  <a:cubicBezTo>
                    <a:pt x="0" y="36602"/>
                    <a:pt x="36602" y="0"/>
                    <a:pt x="81753" y="0"/>
                  </a:cubicBezTo>
                  <a:close/>
                </a:path>
              </a:pathLst>
            </a:custGeom>
            <a:solidFill>
              <a:srgbClr val="000000">
                <a:alpha val="0"/>
              </a:srgbClr>
            </a:solidFill>
            <a:ln w="38100" cap="rnd">
              <a:solidFill>
                <a:srgbClr val="101B40"/>
              </a:solidFill>
              <a:prstDash val="solid"/>
              <a:round/>
            </a:ln>
          </p:spPr>
        </p:sp>
        <p:sp>
          <p:nvSpPr>
            <p:cNvPr name="TextBox 7" id="7"/>
            <p:cNvSpPr txBox="true"/>
            <p:nvPr/>
          </p:nvSpPr>
          <p:spPr>
            <a:xfrm>
              <a:off x="0" y="-38100"/>
              <a:ext cx="2494114" cy="252643"/>
            </a:xfrm>
            <a:prstGeom prst="rect">
              <a:avLst/>
            </a:prstGeom>
          </p:spPr>
          <p:txBody>
            <a:bodyPr anchor="ctr" rtlCol="false" tIns="50800" lIns="50800" bIns="50800" rIns="50800"/>
            <a:lstStyle/>
            <a:p>
              <a:pPr algn="ctr">
                <a:lnSpc>
                  <a:spcPts val="2871"/>
                </a:lnSpc>
              </a:pPr>
            </a:p>
          </p:txBody>
        </p:sp>
      </p:grpSp>
      <p:grpSp>
        <p:nvGrpSpPr>
          <p:cNvPr name="Group 8" id="8"/>
          <p:cNvGrpSpPr/>
          <p:nvPr/>
        </p:nvGrpSpPr>
        <p:grpSpPr>
          <a:xfrm rot="0">
            <a:off x="9460786" y="874830"/>
            <a:ext cx="1665830" cy="588932"/>
            <a:chOff x="0" y="0"/>
            <a:chExt cx="438737" cy="155110"/>
          </a:xfrm>
        </p:grpSpPr>
        <p:sp>
          <p:nvSpPr>
            <p:cNvPr name="Freeform 9" id="9"/>
            <p:cNvSpPr/>
            <p:nvPr/>
          </p:nvSpPr>
          <p:spPr>
            <a:xfrm flipH="false" flipV="false" rot="0">
              <a:off x="0" y="0"/>
              <a:ext cx="438737" cy="155110"/>
            </a:xfrm>
            <a:custGeom>
              <a:avLst/>
              <a:gdLst/>
              <a:ahLst/>
              <a:cxnLst/>
              <a:rect r="r" b="b" t="t" l="l"/>
              <a:pathLst>
                <a:path h="155110" w="438737">
                  <a:moveTo>
                    <a:pt x="77555" y="0"/>
                  </a:moveTo>
                  <a:lnTo>
                    <a:pt x="361182" y="0"/>
                  </a:lnTo>
                  <a:cubicBezTo>
                    <a:pt x="404015" y="0"/>
                    <a:pt x="438737" y="34722"/>
                    <a:pt x="438737" y="77555"/>
                  </a:cubicBezTo>
                  <a:lnTo>
                    <a:pt x="438737" y="77555"/>
                  </a:lnTo>
                  <a:cubicBezTo>
                    <a:pt x="438737" y="120387"/>
                    <a:pt x="404015" y="155110"/>
                    <a:pt x="361182" y="155110"/>
                  </a:cubicBezTo>
                  <a:lnTo>
                    <a:pt x="77555" y="155110"/>
                  </a:lnTo>
                  <a:cubicBezTo>
                    <a:pt x="34722" y="155110"/>
                    <a:pt x="0" y="120387"/>
                    <a:pt x="0" y="77555"/>
                  </a:cubicBezTo>
                  <a:lnTo>
                    <a:pt x="0" y="77555"/>
                  </a:lnTo>
                  <a:cubicBezTo>
                    <a:pt x="0" y="34722"/>
                    <a:pt x="34722" y="0"/>
                    <a:pt x="77555" y="0"/>
                  </a:cubicBezTo>
                  <a:close/>
                </a:path>
              </a:pathLst>
            </a:custGeom>
            <a:solidFill>
              <a:srgbClr val="101B40"/>
            </a:solidFill>
            <a:ln cap="rnd">
              <a:noFill/>
              <a:prstDash val="solid"/>
              <a:round/>
            </a:ln>
          </p:spPr>
        </p:sp>
        <p:sp>
          <p:nvSpPr>
            <p:cNvPr name="TextBox 10" id="10"/>
            <p:cNvSpPr txBox="true"/>
            <p:nvPr/>
          </p:nvSpPr>
          <p:spPr>
            <a:xfrm>
              <a:off x="0" y="-38100"/>
              <a:ext cx="438737" cy="193210"/>
            </a:xfrm>
            <a:prstGeom prst="rect">
              <a:avLst/>
            </a:prstGeom>
          </p:spPr>
          <p:txBody>
            <a:bodyPr anchor="ctr" rtlCol="false" tIns="50800" lIns="50800" bIns="50800" rIns="50800"/>
            <a:lstStyle/>
            <a:p>
              <a:pPr algn="ctr">
                <a:lnSpc>
                  <a:spcPts val="2871"/>
                </a:lnSpc>
              </a:pPr>
            </a:p>
          </p:txBody>
        </p:sp>
      </p:grpSp>
      <p:sp>
        <p:nvSpPr>
          <p:cNvPr name="Freeform 11" id="11"/>
          <p:cNvSpPr/>
          <p:nvPr/>
        </p:nvSpPr>
        <p:spPr>
          <a:xfrm flipH="false" flipV="false" rot="0">
            <a:off x="16736419" y="924288"/>
            <a:ext cx="522881" cy="443415"/>
          </a:xfrm>
          <a:custGeom>
            <a:avLst/>
            <a:gdLst/>
            <a:ahLst/>
            <a:cxnLst/>
            <a:rect r="r" b="b" t="t" l="l"/>
            <a:pathLst>
              <a:path h="443415" w="522881">
                <a:moveTo>
                  <a:pt x="0" y="0"/>
                </a:moveTo>
                <a:lnTo>
                  <a:pt x="522881" y="0"/>
                </a:lnTo>
                <a:lnTo>
                  <a:pt x="522881" y="443415"/>
                </a:lnTo>
                <a:lnTo>
                  <a:pt x="0" y="443415"/>
                </a:lnTo>
                <a:lnTo>
                  <a:pt x="0" y="0"/>
                </a:lnTo>
                <a:close/>
              </a:path>
            </a:pathLst>
          </a:custGeom>
          <a:blipFill>
            <a:blip r:embed="rId3">
              <a:extLst>
                <a:ext uri="{96DAC541-7B7A-43D3-8B79-37D633B846F1}">
                  <asvg:svgBlip xmlns:asvg="http://schemas.microsoft.com/office/drawing/2016/SVG/main" r:embed="rId4"/>
                </a:ext>
              </a:extLst>
            </a:blip>
            <a:stretch>
              <a:fillRect l="-962406" t="0" r="-308968" b="0"/>
            </a:stretch>
          </a:blipFill>
        </p:spPr>
      </p:sp>
      <p:grpSp>
        <p:nvGrpSpPr>
          <p:cNvPr name="Group 12" id="12"/>
          <p:cNvGrpSpPr/>
          <p:nvPr/>
        </p:nvGrpSpPr>
        <p:grpSpPr>
          <a:xfrm rot="0">
            <a:off x="16158436" y="6021503"/>
            <a:ext cx="1822999" cy="1822999"/>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1F1F1"/>
            </a:solidFill>
          </p:spPr>
        </p:sp>
        <p:sp>
          <p:nvSpPr>
            <p:cNvPr name="TextBox 14" id="14"/>
            <p:cNvSpPr txBox="true"/>
            <p:nvPr/>
          </p:nvSpPr>
          <p:spPr>
            <a:xfrm>
              <a:off x="76200" y="38100"/>
              <a:ext cx="660400" cy="698500"/>
            </a:xfrm>
            <a:prstGeom prst="rect">
              <a:avLst/>
            </a:prstGeom>
          </p:spPr>
          <p:txBody>
            <a:bodyPr anchor="ctr" rtlCol="false" tIns="50800" lIns="50800" bIns="50800" rIns="50800"/>
            <a:lstStyle/>
            <a:p>
              <a:pPr algn="ctr">
                <a:lnSpc>
                  <a:spcPts val="2591"/>
                </a:lnSpc>
              </a:pPr>
            </a:p>
          </p:txBody>
        </p:sp>
      </p:grpSp>
      <p:grpSp>
        <p:nvGrpSpPr>
          <p:cNvPr name="Group 15" id="15"/>
          <p:cNvGrpSpPr/>
          <p:nvPr/>
        </p:nvGrpSpPr>
        <p:grpSpPr>
          <a:xfrm rot="0">
            <a:off x="17299305" y="8734055"/>
            <a:ext cx="682130" cy="682130"/>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FA4C1"/>
            </a:solidFill>
          </p:spPr>
        </p:sp>
        <p:sp>
          <p:nvSpPr>
            <p:cNvPr name="TextBox 17" id="17"/>
            <p:cNvSpPr txBox="true"/>
            <p:nvPr/>
          </p:nvSpPr>
          <p:spPr>
            <a:xfrm>
              <a:off x="76200" y="38100"/>
              <a:ext cx="660400" cy="698500"/>
            </a:xfrm>
            <a:prstGeom prst="rect">
              <a:avLst/>
            </a:prstGeom>
          </p:spPr>
          <p:txBody>
            <a:bodyPr anchor="ctr" rtlCol="false" tIns="50800" lIns="50800" bIns="50800" rIns="50800"/>
            <a:lstStyle/>
            <a:p>
              <a:pPr algn="ctr">
                <a:lnSpc>
                  <a:spcPts val="2591"/>
                </a:lnSpc>
              </a:pPr>
            </a:p>
          </p:txBody>
        </p:sp>
      </p:grpSp>
      <p:sp>
        <p:nvSpPr>
          <p:cNvPr name="Freeform 18" id="18"/>
          <p:cNvSpPr/>
          <p:nvPr/>
        </p:nvSpPr>
        <p:spPr>
          <a:xfrm flipH="false" flipV="false" rot="0">
            <a:off x="1441246" y="3534695"/>
            <a:ext cx="15628689" cy="6310083"/>
          </a:xfrm>
          <a:custGeom>
            <a:avLst/>
            <a:gdLst/>
            <a:ahLst/>
            <a:cxnLst/>
            <a:rect r="r" b="b" t="t" l="l"/>
            <a:pathLst>
              <a:path h="6310083" w="15628689">
                <a:moveTo>
                  <a:pt x="0" y="0"/>
                </a:moveTo>
                <a:lnTo>
                  <a:pt x="15628689" y="0"/>
                </a:lnTo>
                <a:lnTo>
                  <a:pt x="15628689" y="6310083"/>
                </a:lnTo>
                <a:lnTo>
                  <a:pt x="0" y="6310083"/>
                </a:lnTo>
                <a:lnTo>
                  <a:pt x="0" y="0"/>
                </a:lnTo>
                <a:close/>
              </a:path>
            </a:pathLst>
          </a:custGeom>
          <a:blipFill>
            <a:blip r:embed="rId5"/>
            <a:stretch>
              <a:fillRect l="0" t="0" r="0" b="0"/>
            </a:stretch>
          </a:blipFill>
        </p:spPr>
      </p:sp>
      <p:grpSp>
        <p:nvGrpSpPr>
          <p:cNvPr name="Group 19" id="19"/>
          <p:cNvGrpSpPr/>
          <p:nvPr/>
        </p:nvGrpSpPr>
        <p:grpSpPr>
          <a:xfrm rot="0">
            <a:off x="1198817" y="3076608"/>
            <a:ext cx="549813" cy="549813"/>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44A69"/>
            </a:solidFill>
          </p:spPr>
        </p:sp>
        <p:sp>
          <p:nvSpPr>
            <p:cNvPr name="TextBox 21" id="21"/>
            <p:cNvSpPr txBox="true"/>
            <p:nvPr/>
          </p:nvSpPr>
          <p:spPr>
            <a:xfrm>
              <a:off x="76200" y="38100"/>
              <a:ext cx="660400" cy="698500"/>
            </a:xfrm>
            <a:prstGeom prst="rect">
              <a:avLst/>
            </a:prstGeom>
          </p:spPr>
          <p:txBody>
            <a:bodyPr anchor="ctr" rtlCol="false" tIns="50800" lIns="50800" bIns="50800" rIns="50800"/>
            <a:lstStyle/>
            <a:p>
              <a:pPr algn="ctr">
                <a:lnSpc>
                  <a:spcPts val="2591"/>
                </a:lnSpc>
              </a:pPr>
              <a:r>
                <a:rPr lang="en-US" b="true" sz="1851" spc="3">
                  <a:solidFill>
                    <a:srgbClr val="FFFFFF"/>
                  </a:solidFill>
                  <a:latin typeface="Montserrat Bold"/>
                  <a:ea typeface="Montserrat Bold"/>
                  <a:cs typeface="Montserrat Bold"/>
                  <a:sym typeface="Montserrat Bold"/>
                </a:rPr>
                <a:t>1</a:t>
              </a:r>
            </a:p>
          </p:txBody>
        </p:sp>
      </p:grpSp>
      <p:grpSp>
        <p:nvGrpSpPr>
          <p:cNvPr name="Group 22" id="22"/>
          <p:cNvGrpSpPr/>
          <p:nvPr/>
        </p:nvGrpSpPr>
        <p:grpSpPr>
          <a:xfrm rot="0">
            <a:off x="323822" y="7710485"/>
            <a:ext cx="2368865" cy="2368865"/>
            <a:chOff x="0" y="0"/>
            <a:chExt cx="8208292" cy="8208292"/>
          </a:xfrm>
        </p:grpSpPr>
        <p:sp>
          <p:nvSpPr>
            <p:cNvPr name="Freeform 23" id="23"/>
            <p:cNvSpPr/>
            <p:nvPr/>
          </p:nvSpPr>
          <p:spPr>
            <a:xfrm flipH="true" flipV="false" rot="0">
              <a:off x="0" y="0"/>
              <a:ext cx="8208292" cy="8208292"/>
            </a:xfrm>
            <a:custGeom>
              <a:avLst/>
              <a:gdLst/>
              <a:ahLst/>
              <a:cxnLst/>
              <a:rect r="r" b="b" t="t" l="l"/>
              <a:pathLst>
                <a:path h="8208292" w="8208292">
                  <a:moveTo>
                    <a:pt x="4104146" y="0"/>
                  </a:moveTo>
                  <a:cubicBezTo>
                    <a:pt x="6370803" y="0"/>
                    <a:pt x="8208292" y="1837489"/>
                    <a:pt x="8208292" y="4104146"/>
                  </a:cubicBezTo>
                  <a:cubicBezTo>
                    <a:pt x="8208292" y="6370803"/>
                    <a:pt x="6370803" y="8208292"/>
                    <a:pt x="4104146" y="8208292"/>
                  </a:cubicBezTo>
                  <a:cubicBezTo>
                    <a:pt x="1837489" y="8208292"/>
                    <a:pt x="0" y="6370803"/>
                    <a:pt x="0" y="4104146"/>
                  </a:cubicBezTo>
                  <a:cubicBezTo>
                    <a:pt x="0" y="1837489"/>
                    <a:pt x="1837489" y="0"/>
                    <a:pt x="4104146" y="0"/>
                  </a:cubicBezTo>
                  <a:close/>
                </a:path>
              </a:pathLst>
            </a:custGeom>
            <a:blipFill>
              <a:blip r:embed="rId6"/>
              <a:stretch>
                <a:fillRect l="-38888" t="0" r="-38888" b="0"/>
              </a:stretch>
            </a:blipFill>
          </p:spPr>
        </p:sp>
      </p:grpSp>
      <p:sp>
        <p:nvSpPr>
          <p:cNvPr name="TextBox 24" id="24"/>
          <p:cNvSpPr txBox="true"/>
          <p:nvPr/>
        </p:nvSpPr>
        <p:spPr>
          <a:xfrm rot="0">
            <a:off x="4441856" y="976273"/>
            <a:ext cx="1662550" cy="314925"/>
          </a:xfrm>
          <a:prstGeom prst="rect">
            <a:avLst/>
          </a:prstGeom>
        </p:spPr>
        <p:txBody>
          <a:bodyPr anchor="t" rtlCol="false" tIns="0" lIns="0" bIns="0" rIns="0">
            <a:spAutoFit/>
          </a:bodyPr>
          <a:lstStyle/>
          <a:p>
            <a:pPr algn="ctr" marL="0" indent="0" lvl="0">
              <a:lnSpc>
                <a:spcPts val="2591"/>
              </a:lnSpc>
              <a:spcBef>
                <a:spcPct val="0"/>
              </a:spcBef>
            </a:pPr>
            <a:r>
              <a:rPr lang="en-US" sz="1851" spc="3">
                <a:solidFill>
                  <a:srgbClr val="101B40"/>
                </a:solidFill>
                <a:latin typeface="Montserrat"/>
                <a:ea typeface="Montserrat"/>
                <a:cs typeface="Montserrat"/>
                <a:sym typeface="Montserrat"/>
              </a:rPr>
              <a:t>HOME</a:t>
            </a:r>
          </a:p>
        </p:txBody>
      </p:sp>
      <p:sp>
        <p:nvSpPr>
          <p:cNvPr name="TextBox 25" id="25"/>
          <p:cNvSpPr txBox="true"/>
          <p:nvPr/>
        </p:nvSpPr>
        <p:spPr>
          <a:xfrm rot="0">
            <a:off x="6829803" y="978486"/>
            <a:ext cx="1907082" cy="314925"/>
          </a:xfrm>
          <a:prstGeom prst="rect">
            <a:avLst/>
          </a:prstGeom>
        </p:spPr>
        <p:txBody>
          <a:bodyPr anchor="t" rtlCol="false" tIns="0" lIns="0" bIns="0" rIns="0">
            <a:spAutoFit/>
          </a:bodyPr>
          <a:lstStyle/>
          <a:p>
            <a:pPr algn="ctr" marL="0" indent="0" lvl="0">
              <a:lnSpc>
                <a:spcPts val="2591"/>
              </a:lnSpc>
              <a:spcBef>
                <a:spcPct val="0"/>
              </a:spcBef>
            </a:pPr>
            <a:r>
              <a:rPr lang="en-US" sz="1851" spc="3">
                <a:solidFill>
                  <a:srgbClr val="101B40"/>
                </a:solidFill>
                <a:latin typeface="Montserrat"/>
                <a:ea typeface="Montserrat"/>
                <a:cs typeface="Montserrat"/>
                <a:sym typeface="Montserrat"/>
              </a:rPr>
              <a:t>PROBLEM</a:t>
            </a:r>
          </a:p>
        </p:txBody>
      </p:sp>
      <p:sp>
        <p:nvSpPr>
          <p:cNvPr name="TextBox 26" id="26"/>
          <p:cNvSpPr txBox="true"/>
          <p:nvPr/>
        </p:nvSpPr>
        <p:spPr>
          <a:xfrm rot="0">
            <a:off x="9499106" y="978486"/>
            <a:ext cx="1589190" cy="314925"/>
          </a:xfrm>
          <a:prstGeom prst="rect">
            <a:avLst/>
          </a:prstGeom>
        </p:spPr>
        <p:txBody>
          <a:bodyPr anchor="t" rtlCol="false" tIns="0" lIns="0" bIns="0" rIns="0">
            <a:spAutoFit/>
          </a:bodyPr>
          <a:lstStyle/>
          <a:p>
            <a:pPr algn="ctr" marL="0" indent="0" lvl="0">
              <a:lnSpc>
                <a:spcPts val="2591"/>
              </a:lnSpc>
              <a:spcBef>
                <a:spcPct val="0"/>
              </a:spcBef>
            </a:pPr>
            <a:r>
              <a:rPr lang="en-US" b="true" sz="1851" spc="3">
                <a:solidFill>
                  <a:srgbClr val="F4F4F4"/>
                </a:solidFill>
                <a:latin typeface="Montserrat Bold"/>
                <a:ea typeface="Montserrat Bold"/>
                <a:cs typeface="Montserrat Bold"/>
                <a:sym typeface="Montserrat Bold"/>
              </a:rPr>
              <a:t>SOLUTION</a:t>
            </a:r>
          </a:p>
        </p:txBody>
      </p:sp>
      <p:sp>
        <p:nvSpPr>
          <p:cNvPr name="TextBox 27" id="27"/>
          <p:cNvSpPr txBox="true"/>
          <p:nvPr/>
        </p:nvSpPr>
        <p:spPr>
          <a:xfrm rot="0">
            <a:off x="11594836" y="976273"/>
            <a:ext cx="2224975" cy="314925"/>
          </a:xfrm>
          <a:prstGeom prst="rect">
            <a:avLst/>
          </a:prstGeom>
        </p:spPr>
        <p:txBody>
          <a:bodyPr anchor="t" rtlCol="false" tIns="0" lIns="0" bIns="0" rIns="0">
            <a:spAutoFit/>
          </a:bodyPr>
          <a:lstStyle/>
          <a:p>
            <a:pPr algn="ctr" marL="0" indent="0" lvl="0">
              <a:lnSpc>
                <a:spcPts val="2591"/>
              </a:lnSpc>
              <a:spcBef>
                <a:spcPct val="0"/>
              </a:spcBef>
            </a:pPr>
            <a:r>
              <a:rPr lang="en-US" sz="1851" spc="3">
                <a:solidFill>
                  <a:srgbClr val="101B40"/>
                </a:solidFill>
                <a:latin typeface="Montserrat"/>
                <a:ea typeface="Montserrat"/>
                <a:cs typeface="Montserrat"/>
                <a:sym typeface="Montserrat"/>
              </a:rPr>
              <a:t>OTHERS</a:t>
            </a:r>
          </a:p>
        </p:txBody>
      </p:sp>
      <p:sp>
        <p:nvSpPr>
          <p:cNvPr name="TextBox 28" id="28"/>
          <p:cNvSpPr txBox="true"/>
          <p:nvPr/>
        </p:nvSpPr>
        <p:spPr>
          <a:xfrm rot="0">
            <a:off x="804572" y="874492"/>
            <a:ext cx="1888114" cy="285832"/>
          </a:xfrm>
          <a:prstGeom prst="rect">
            <a:avLst/>
          </a:prstGeom>
        </p:spPr>
        <p:txBody>
          <a:bodyPr anchor="t" rtlCol="false" tIns="0" lIns="0" bIns="0" rIns="0">
            <a:spAutoFit/>
          </a:bodyPr>
          <a:lstStyle/>
          <a:p>
            <a:pPr algn="l" marL="0" indent="0" lvl="0">
              <a:lnSpc>
                <a:spcPts val="2235"/>
              </a:lnSpc>
            </a:pPr>
            <a:r>
              <a:rPr lang="en-US" b="true" sz="2051" spc="4">
                <a:solidFill>
                  <a:srgbClr val="101B40"/>
                </a:solidFill>
                <a:latin typeface="Montserrat Bold"/>
                <a:ea typeface="Montserrat Bold"/>
                <a:cs typeface="Montserrat Bold"/>
                <a:sym typeface="Montserrat Bold"/>
              </a:rPr>
              <a:t>SHE++V5.0</a:t>
            </a:r>
          </a:p>
        </p:txBody>
      </p:sp>
      <p:sp>
        <p:nvSpPr>
          <p:cNvPr name="TextBox 29" id="29"/>
          <p:cNvSpPr txBox="true"/>
          <p:nvPr/>
        </p:nvSpPr>
        <p:spPr>
          <a:xfrm rot="0">
            <a:off x="1963291" y="3130234"/>
            <a:ext cx="1458792" cy="404461"/>
          </a:xfrm>
          <a:prstGeom prst="rect">
            <a:avLst/>
          </a:prstGeom>
        </p:spPr>
        <p:txBody>
          <a:bodyPr anchor="t" rtlCol="false" tIns="0" lIns="0" bIns="0" rIns="0">
            <a:spAutoFit/>
          </a:bodyPr>
          <a:lstStyle/>
          <a:p>
            <a:pPr algn="l">
              <a:lnSpc>
                <a:spcPts val="3431"/>
              </a:lnSpc>
              <a:spcBef>
                <a:spcPct val="0"/>
              </a:spcBef>
            </a:pPr>
            <a:r>
              <a:rPr lang="en-US" b="true" sz="2451" spc="4">
                <a:solidFill>
                  <a:srgbClr val="000000"/>
                </a:solidFill>
                <a:latin typeface="Canva Sans Bold"/>
                <a:ea typeface="Canva Sans Bold"/>
                <a:cs typeface="Canva Sans Bold"/>
                <a:sym typeface="Canva Sans Bold"/>
              </a:rPr>
              <a:t>AMPLIFY </a:t>
            </a:r>
          </a:p>
        </p:txBody>
      </p:sp>
      <p:sp>
        <p:nvSpPr>
          <p:cNvPr name="TextBox 30" id="30"/>
          <p:cNvSpPr txBox="true"/>
          <p:nvPr/>
        </p:nvSpPr>
        <p:spPr>
          <a:xfrm rot="0">
            <a:off x="-208833" y="2108263"/>
            <a:ext cx="19415878" cy="589151"/>
          </a:xfrm>
          <a:prstGeom prst="rect">
            <a:avLst/>
          </a:prstGeom>
        </p:spPr>
        <p:txBody>
          <a:bodyPr anchor="t" rtlCol="false" tIns="0" lIns="0" bIns="0" rIns="0">
            <a:spAutoFit/>
          </a:bodyPr>
          <a:lstStyle/>
          <a:p>
            <a:pPr algn="ctr">
              <a:lnSpc>
                <a:spcPts val="4802"/>
              </a:lnSpc>
              <a:spcBef>
                <a:spcPct val="0"/>
              </a:spcBef>
            </a:pPr>
            <a:r>
              <a:rPr lang="en-US" b="true" sz="3430" spc="6">
                <a:solidFill>
                  <a:srgbClr val="8FA4C1"/>
                </a:solidFill>
                <a:latin typeface="Montserrat Bold"/>
                <a:ea typeface="Montserrat Bold"/>
                <a:cs typeface="Montserrat Bold"/>
                <a:sym typeface="Montserrat Bold"/>
              </a:rPr>
              <a:t>“AWS SERVICES OVERVIEW FOR AI FOOD REVIEW DETECTOR”</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grpSp>
        <p:nvGrpSpPr>
          <p:cNvPr name="Group 2" id="2"/>
          <p:cNvGrpSpPr/>
          <p:nvPr/>
        </p:nvGrpSpPr>
        <p:grpSpPr>
          <a:xfrm rot="0">
            <a:off x="14383744" y="341540"/>
            <a:ext cx="4270525" cy="10087307"/>
            <a:chOff x="0" y="0"/>
            <a:chExt cx="1124747" cy="2656739"/>
          </a:xfrm>
        </p:grpSpPr>
        <p:sp>
          <p:nvSpPr>
            <p:cNvPr name="Freeform 3" id="3"/>
            <p:cNvSpPr/>
            <p:nvPr/>
          </p:nvSpPr>
          <p:spPr>
            <a:xfrm flipH="false" flipV="false" rot="0">
              <a:off x="0" y="0"/>
              <a:ext cx="1124747" cy="2656739"/>
            </a:xfrm>
            <a:custGeom>
              <a:avLst/>
              <a:gdLst/>
              <a:ahLst/>
              <a:cxnLst/>
              <a:rect r="r" b="b" t="t" l="l"/>
              <a:pathLst>
                <a:path h="2656739" w="1124747">
                  <a:moveTo>
                    <a:pt x="92457" y="0"/>
                  </a:moveTo>
                  <a:lnTo>
                    <a:pt x="1032291" y="0"/>
                  </a:lnTo>
                  <a:cubicBezTo>
                    <a:pt x="1056812" y="0"/>
                    <a:pt x="1080328" y="9741"/>
                    <a:pt x="1097667" y="27080"/>
                  </a:cubicBezTo>
                  <a:cubicBezTo>
                    <a:pt x="1115006" y="44419"/>
                    <a:pt x="1124747" y="67936"/>
                    <a:pt x="1124747" y="92457"/>
                  </a:cubicBezTo>
                  <a:lnTo>
                    <a:pt x="1124747" y="2564283"/>
                  </a:lnTo>
                  <a:cubicBezTo>
                    <a:pt x="1124747" y="2588804"/>
                    <a:pt x="1115006" y="2612321"/>
                    <a:pt x="1097667" y="2629659"/>
                  </a:cubicBezTo>
                  <a:cubicBezTo>
                    <a:pt x="1080328" y="2646999"/>
                    <a:pt x="1056812" y="2656739"/>
                    <a:pt x="1032291" y="2656739"/>
                  </a:cubicBezTo>
                  <a:lnTo>
                    <a:pt x="92457" y="2656739"/>
                  </a:lnTo>
                  <a:cubicBezTo>
                    <a:pt x="67936" y="2656739"/>
                    <a:pt x="44419" y="2646999"/>
                    <a:pt x="27080" y="2629659"/>
                  </a:cubicBezTo>
                  <a:cubicBezTo>
                    <a:pt x="9741" y="2612321"/>
                    <a:pt x="0" y="2588804"/>
                    <a:pt x="0" y="2564283"/>
                  </a:cubicBezTo>
                  <a:lnTo>
                    <a:pt x="0" y="92457"/>
                  </a:lnTo>
                  <a:cubicBezTo>
                    <a:pt x="0" y="67936"/>
                    <a:pt x="9741" y="44419"/>
                    <a:pt x="27080" y="27080"/>
                  </a:cubicBezTo>
                  <a:cubicBezTo>
                    <a:pt x="44419" y="9741"/>
                    <a:pt x="67936" y="0"/>
                    <a:pt x="92457" y="0"/>
                  </a:cubicBezTo>
                  <a:close/>
                </a:path>
              </a:pathLst>
            </a:custGeom>
            <a:solidFill>
              <a:srgbClr val="DCE2EB"/>
            </a:solidFill>
          </p:spPr>
        </p:sp>
        <p:sp>
          <p:nvSpPr>
            <p:cNvPr name="TextBox 4" id="4"/>
            <p:cNvSpPr txBox="true"/>
            <p:nvPr/>
          </p:nvSpPr>
          <p:spPr>
            <a:xfrm>
              <a:off x="0" y="-38100"/>
              <a:ext cx="1124747" cy="2694839"/>
            </a:xfrm>
            <a:prstGeom prst="rect">
              <a:avLst/>
            </a:prstGeom>
          </p:spPr>
          <p:txBody>
            <a:bodyPr anchor="ctr" rtlCol="false" tIns="50800" lIns="50800" bIns="50800" rIns="50800"/>
            <a:lstStyle/>
            <a:p>
              <a:pPr algn="ctr">
                <a:lnSpc>
                  <a:spcPts val="2591"/>
                </a:lnSpc>
              </a:pPr>
            </a:p>
          </p:txBody>
        </p:sp>
      </p:grpSp>
      <p:grpSp>
        <p:nvGrpSpPr>
          <p:cNvPr name="Group 5" id="5"/>
          <p:cNvGrpSpPr/>
          <p:nvPr/>
        </p:nvGrpSpPr>
        <p:grpSpPr>
          <a:xfrm rot="0">
            <a:off x="4409081" y="762000"/>
            <a:ext cx="9469839" cy="814592"/>
            <a:chOff x="0" y="0"/>
            <a:chExt cx="2494114" cy="214543"/>
          </a:xfrm>
        </p:grpSpPr>
        <p:sp>
          <p:nvSpPr>
            <p:cNvPr name="Freeform 6" id="6"/>
            <p:cNvSpPr/>
            <p:nvPr/>
          </p:nvSpPr>
          <p:spPr>
            <a:xfrm flipH="false" flipV="false" rot="0">
              <a:off x="0" y="0"/>
              <a:ext cx="2494114" cy="214543"/>
            </a:xfrm>
            <a:custGeom>
              <a:avLst/>
              <a:gdLst/>
              <a:ahLst/>
              <a:cxnLst/>
              <a:rect r="r" b="b" t="t" l="l"/>
              <a:pathLst>
                <a:path h="214543" w="2494114">
                  <a:moveTo>
                    <a:pt x="81753" y="0"/>
                  </a:moveTo>
                  <a:lnTo>
                    <a:pt x="2412360" y="0"/>
                  </a:lnTo>
                  <a:cubicBezTo>
                    <a:pt x="2457512" y="0"/>
                    <a:pt x="2494114" y="36602"/>
                    <a:pt x="2494114" y="81753"/>
                  </a:cubicBezTo>
                  <a:lnTo>
                    <a:pt x="2494114" y="132789"/>
                  </a:lnTo>
                  <a:cubicBezTo>
                    <a:pt x="2494114" y="177940"/>
                    <a:pt x="2457512" y="214543"/>
                    <a:pt x="2412360" y="214543"/>
                  </a:cubicBezTo>
                  <a:lnTo>
                    <a:pt x="81753" y="214543"/>
                  </a:lnTo>
                  <a:cubicBezTo>
                    <a:pt x="36602" y="214543"/>
                    <a:pt x="0" y="177940"/>
                    <a:pt x="0" y="132789"/>
                  </a:cubicBezTo>
                  <a:lnTo>
                    <a:pt x="0" y="81753"/>
                  </a:lnTo>
                  <a:cubicBezTo>
                    <a:pt x="0" y="36602"/>
                    <a:pt x="36602" y="0"/>
                    <a:pt x="81753" y="0"/>
                  </a:cubicBezTo>
                  <a:close/>
                </a:path>
              </a:pathLst>
            </a:custGeom>
            <a:solidFill>
              <a:srgbClr val="000000">
                <a:alpha val="0"/>
              </a:srgbClr>
            </a:solidFill>
            <a:ln w="38100" cap="rnd">
              <a:solidFill>
                <a:srgbClr val="101B40"/>
              </a:solidFill>
              <a:prstDash val="solid"/>
              <a:round/>
            </a:ln>
          </p:spPr>
        </p:sp>
        <p:sp>
          <p:nvSpPr>
            <p:cNvPr name="TextBox 7" id="7"/>
            <p:cNvSpPr txBox="true"/>
            <p:nvPr/>
          </p:nvSpPr>
          <p:spPr>
            <a:xfrm>
              <a:off x="0" y="-38100"/>
              <a:ext cx="2494114" cy="252643"/>
            </a:xfrm>
            <a:prstGeom prst="rect">
              <a:avLst/>
            </a:prstGeom>
          </p:spPr>
          <p:txBody>
            <a:bodyPr anchor="ctr" rtlCol="false" tIns="50800" lIns="50800" bIns="50800" rIns="50800"/>
            <a:lstStyle/>
            <a:p>
              <a:pPr algn="ctr">
                <a:lnSpc>
                  <a:spcPts val="2871"/>
                </a:lnSpc>
              </a:pPr>
            </a:p>
          </p:txBody>
        </p:sp>
      </p:grpSp>
      <p:grpSp>
        <p:nvGrpSpPr>
          <p:cNvPr name="Group 8" id="8"/>
          <p:cNvGrpSpPr/>
          <p:nvPr/>
        </p:nvGrpSpPr>
        <p:grpSpPr>
          <a:xfrm rot="0">
            <a:off x="9460786" y="874830"/>
            <a:ext cx="1665830" cy="588932"/>
            <a:chOff x="0" y="0"/>
            <a:chExt cx="438737" cy="155110"/>
          </a:xfrm>
        </p:grpSpPr>
        <p:sp>
          <p:nvSpPr>
            <p:cNvPr name="Freeform 9" id="9"/>
            <p:cNvSpPr/>
            <p:nvPr/>
          </p:nvSpPr>
          <p:spPr>
            <a:xfrm flipH="false" flipV="false" rot="0">
              <a:off x="0" y="0"/>
              <a:ext cx="438737" cy="155110"/>
            </a:xfrm>
            <a:custGeom>
              <a:avLst/>
              <a:gdLst/>
              <a:ahLst/>
              <a:cxnLst/>
              <a:rect r="r" b="b" t="t" l="l"/>
              <a:pathLst>
                <a:path h="155110" w="438737">
                  <a:moveTo>
                    <a:pt x="77555" y="0"/>
                  </a:moveTo>
                  <a:lnTo>
                    <a:pt x="361182" y="0"/>
                  </a:lnTo>
                  <a:cubicBezTo>
                    <a:pt x="404015" y="0"/>
                    <a:pt x="438737" y="34722"/>
                    <a:pt x="438737" y="77555"/>
                  </a:cubicBezTo>
                  <a:lnTo>
                    <a:pt x="438737" y="77555"/>
                  </a:lnTo>
                  <a:cubicBezTo>
                    <a:pt x="438737" y="120387"/>
                    <a:pt x="404015" y="155110"/>
                    <a:pt x="361182" y="155110"/>
                  </a:cubicBezTo>
                  <a:lnTo>
                    <a:pt x="77555" y="155110"/>
                  </a:lnTo>
                  <a:cubicBezTo>
                    <a:pt x="34722" y="155110"/>
                    <a:pt x="0" y="120387"/>
                    <a:pt x="0" y="77555"/>
                  </a:cubicBezTo>
                  <a:lnTo>
                    <a:pt x="0" y="77555"/>
                  </a:lnTo>
                  <a:cubicBezTo>
                    <a:pt x="0" y="34722"/>
                    <a:pt x="34722" y="0"/>
                    <a:pt x="77555" y="0"/>
                  </a:cubicBezTo>
                  <a:close/>
                </a:path>
              </a:pathLst>
            </a:custGeom>
            <a:solidFill>
              <a:srgbClr val="101B40"/>
            </a:solidFill>
            <a:ln cap="rnd">
              <a:noFill/>
              <a:prstDash val="solid"/>
              <a:round/>
            </a:ln>
          </p:spPr>
        </p:sp>
        <p:sp>
          <p:nvSpPr>
            <p:cNvPr name="TextBox 10" id="10"/>
            <p:cNvSpPr txBox="true"/>
            <p:nvPr/>
          </p:nvSpPr>
          <p:spPr>
            <a:xfrm>
              <a:off x="0" y="-38100"/>
              <a:ext cx="438737" cy="193210"/>
            </a:xfrm>
            <a:prstGeom prst="rect">
              <a:avLst/>
            </a:prstGeom>
          </p:spPr>
          <p:txBody>
            <a:bodyPr anchor="ctr" rtlCol="false" tIns="50800" lIns="50800" bIns="50800" rIns="50800"/>
            <a:lstStyle/>
            <a:p>
              <a:pPr algn="ctr">
                <a:lnSpc>
                  <a:spcPts val="2871"/>
                </a:lnSpc>
              </a:pPr>
            </a:p>
          </p:txBody>
        </p:sp>
      </p:grpSp>
      <p:sp>
        <p:nvSpPr>
          <p:cNvPr name="Freeform 11" id="11"/>
          <p:cNvSpPr/>
          <p:nvPr/>
        </p:nvSpPr>
        <p:spPr>
          <a:xfrm flipH="false" flipV="false" rot="0">
            <a:off x="16736419" y="924288"/>
            <a:ext cx="522881" cy="443415"/>
          </a:xfrm>
          <a:custGeom>
            <a:avLst/>
            <a:gdLst/>
            <a:ahLst/>
            <a:cxnLst/>
            <a:rect r="r" b="b" t="t" l="l"/>
            <a:pathLst>
              <a:path h="443415" w="522881">
                <a:moveTo>
                  <a:pt x="0" y="0"/>
                </a:moveTo>
                <a:lnTo>
                  <a:pt x="522881" y="0"/>
                </a:lnTo>
                <a:lnTo>
                  <a:pt x="522881" y="443415"/>
                </a:lnTo>
                <a:lnTo>
                  <a:pt x="0" y="443415"/>
                </a:lnTo>
                <a:lnTo>
                  <a:pt x="0" y="0"/>
                </a:lnTo>
                <a:close/>
              </a:path>
            </a:pathLst>
          </a:custGeom>
          <a:blipFill>
            <a:blip r:embed="rId3">
              <a:extLst>
                <a:ext uri="{96DAC541-7B7A-43D3-8B79-37D633B846F1}">
                  <asvg:svgBlip xmlns:asvg="http://schemas.microsoft.com/office/drawing/2016/SVG/main" r:embed="rId4"/>
                </a:ext>
              </a:extLst>
            </a:blip>
            <a:stretch>
              <a:fillRect l="-962406" t="0" r="-308968" b="0"/>
            </a:stretch>
          </a:blipFill>
        </p:spPr>
      </p:sp>
      <p:grpSp>
        <p:nvGrpSpPr>
          <p:cNvPr name="Group 12" id="12"/>
          <p:cNvGrpSpPr/>
          <p:nvPr/>
        </p:nvGrpSpPr>
        <p:grpSpPr>
          <a:xfrm rot="0">
            <a:off x="16519007" y="4473694"/>
            <a:ext cx="1822999" cy="1822999"/>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1F1F1"/>
            </a:solidFill>
          </p:spPr>
        </p:sp>
        <p:sp>
          <p:nvSpPr>
            <p:cNvPr name="TextBox 14" id="14"/>
            <p:cNvSpPr txBox="true"/>
            <p:nvPr/>
          </p:nvSpPr>
          <p:spPr>
            <a:xfrm>
              <a:off x="76200" y="38100"/>
              <a:ext cx="660400" cy="698500"/>
            </a:xfrm>
            <a:prstGeom prst="rect">
              <a:avLst/>
            </a:prstGeom>
          </p:spPr>
          <p:txBody>
            <a:bodyPr anchor="ctr" rtlCol="false" tIns="50800" lIns="50800" bIns="50800" rIns="50800"/>
            <a:lstStyle/>
            <a:p>
              <a:pPr algn="ctr">
                <a:lnSpc>
                  <a:spcPts val="2591"/>
                </a:lnSpc>
              </a:pPr>
            </a:p>
          </p:txBody>
        </p:sp>
      </p:grpSp>
      <p:grpSp>
        <p:nvGrpSpPr>
          <p:cNvPr name="Group 15" id="15"/>
          <p:cNvGrpSpPr/>
          <p:nvPr/>
        </p:nvGrpSpPr>
        <p:grpSpPr>
          <a:xfrm rot="0">
            <a:off x="17035435" y="8917235"/>
            <a:ext cx="682130" cy="682130"/>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FA4C1"/>
            </a:solidFill>
          </p:spPr>
        </p:sp>
        <p:sp>
          <p:nvSpPr>
            <p:cNvPr name="TextBox 17" id="17"/>
            <p:cNvSpPr txBox="true"/>
            <p:nvPr/>
          </p:nvSpPr>
          <p:spPr>
            <a:xfrm>
              <a:off x="76200" y="38100"/>
              <a:ext cx="660400" cy="698500"/>
            </a:xfrm>
            <a:prstGeom prst="rect">
              <a:avLst/>
            </a:prstGeom>
          </p:spPr>
          <p:txBody>
            <a:bodyPr anchor="ctr" rtlCol="false" tIns="50800" lIns="50800" bIns="50800" rIns="50800"/>
            <a:lstStyle/>
            <a:p>
              <a:pPr algn="ctr">
                <a:lnSpc>
                  <a:spcPts val="2591"/>
                </a:lnSpc>
              </a:pPr>
            </a:p>
          </p:txBody>
        </p:sp>
      </p:grpSp>
      <p:sp>
        <p:nvSpPr>
          <p:cNvPr name="Freeform 18" id="18"/>
          <p:cNvSpPr/>
          <p:nvPr/>
        </p:nvSpPr>
        <p:spPr>
          <a:xfrm flipH="false" flipV="false" rot="0">
            <a:off x="687503" y="3837857"/>
            <a:ext cx="16912993" cy="5982971"/>
          </a:xfrm>
          <a:custGeom>
            <a:avLst/>
            <a:gdLst/>
            <a:ahLst/>
            <a:cxnLst/>
            <a:rect r="r" b="b" t="t" l="l"/>
            <a:pathLst>
              <a:path h="5982971" w="16912993">
                <a:moveTo>
                  <a:pt x="0" y="0"/>
                </a:moveTo>
                <a:lnTo>
                  <a:pt x="16912994" y="0"/>
                </a:lnTo>
                <a:lnTo>
                  <a:pt x="16912994" y="5982972"/>
                </a:lnTo>
                <a:lnTo>
                  <a:pt x="0" y="5982972"/>
                </a:lnTo>
                <a:lnTo>
                  <a:pt x="0" y="0"/>
                </a:lnTo>
                <a:close/>
              </a:path>
            </a:pathLst>
          </a:custGeom>
          <a:blipFill>
            <a:blip r:embed="rId5"/>
            <a:stretch>
              <a:fillRect l="0" t="0" r="0" b="0"/>
            </a:stretch>
          </a:blipFill>
        </p:spPr>
      </p:sp>
      <p:grpSp>
        <p:nvGrpSpPr>
          <p:cNvPr name="Group 19" id="19"/>
          <p:cNvGrpSpPr/>
          <p:nvPr/>
        </p:nvGrpSpPr>
        <p:grpSpPr>
          <a:xfrm rot="0">
            <a:off x="478887" y="3409696"/>
            <a:ext cx="549813" cy="549813"/>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44A69"/>
            </a:solidFill>
          </p:spPr>
        </p:sp>
        <p:sp>
          <p:nvSpPr>
            <p:cNvPr name="TextBox 21" id="21"/>
            <p:cNvSpPr txBox="true"/>
            <p:nvPr/>
          </p:nvSpPr>
          <p:spPr>
            <a:xfrm>
              <a:off x="76200" y="38100"/>
              <a:ext cx="660400" cy="698500"/>
            </a:xfrm>
            <a:prstGeom prst="rect">
              <a:avLst/>
            </a:prstGeom>
          </p:spPr>
          <p:txBody>
            <a:bodyPr anchor="ctr" rtlCol="false" tIns="50800" lIns="50800" bIns="50800" rIns="50800"/>
            <a:lstStyle/>
            <a:p>
              <a:pPr algn="ctr">
                <a:lnSpc>
                  <a:spcPts val="2591"/>
                </a:lnSpc>
              </a:pPr>
              <a:r>
                <a:rPr lang="en-US" b="true" sz="1851" spc="3">
                  <a:solidFill>
                    <a:srgbClr val="FFFFFF"/>
                  </a:solidFill>
                  <a:latin typeface="Montserrat Bold"/>
                  <a:ea typeface="Montserrat Bold"/>
                  <a:cs typeface="Montserrat Bold"/>
                  <a:sym typeface="Montserrat Bold"/>
                </a:rPr>
                <a:t>2</a:t>
              </a:r>
            </a:p>
          </p:txBody>
        </p:sp>
      </p:grpSp>
      <p:grpSp>
        <p:nvGrpSpPr>
          <p:cNvPr name="Group 22" id="22"/>
          <p:cNvGrpSpPr/>
          <p:nvPr/>
        </p:nvGrpSpPr>
        <p:grpSpPr>
          <a:xfrm rot="0">
            <a:off x="15484995" y="7522411"/>
            <a:ext cx="2502849" cy="2502849"/>
            <a:chOff x="0" y="0"/>
            <a:chExt cx="8197509" cy="8197509"/>
          </a:xfrm>
        </p:grpSpPr>
        <p:sp>
          <p:nvSpPr>
            <p:cNvPr name="Freeform 23" id="23"/>
            <p:cNvSpPr/>
            <p:nvPr/>
          </p:nvSpPr>
          <p:spPr>
            <a:xfrm flipH="true" flipV="false" rot="0">
              <a:off x="0" y="0"/>
              <a:ext cx="8197510" cy="8197510"/>
            </a:xfrm>
            <a:custGeom>
              <a:avLst/>
              <a:gdLst/>
              <a:ahLst/>
              <a:cxnLst/>
              <a:rect r="r" b="b" t="t" l="l"/>
              <a:pathLst>
                <a:path h="8197510" w="8197510">
                  <a:moveTo>
                    <a:pt x="4098755" y="0"/>
                  </a:moveTo>
                  <a:cubicBezTo>
                    <a:pt x="6362435" y="0"/>
                    <a:pt x="8197510" y="1835075"/>
                    <a:pt x="8197510" y="4098755"/>
                  </a:cubicBezTo>
                  <a:cubicBezTo>
                    <a:pt x="8197510" y="6362435"/>
                    <a:pt x="6362435" y="8197510"/>
                    <a:pt x="4098755" y="8197510"/>
                  </a:cubicBezTo>
                  <a:cubicBezTo>
                    <a:pt x="1835075" y="8197510"/>
                    <a:pt x="0" y="6362435"/>
                    <a:pt x="0" y="4098755"/>
                  </a:cubicBezTo>
                  <a:cubicBezTo>
                    <a:pt x="0" y="1835075"/>
                    <a:pt x="1835075" y="0"/>
                    <a:pt x="4098755" y="0"/>
                  </a:cubicBezTo>
                  <a:close/>
                </a:path>
              </a:pathLst>
            </a:custGeom>
            <a:blipFill>
              <a:blip r:embed="rId6"/>
              <a:stretch>
                <a:fillRect l="-38888" t="0" r="-38888" b="0"/>
              </a:stretch>
            </a:blipFill>
          </p:spPr>
        </p:sp>
      </p:grpSp>
      <p:sp>
        <p:nvSpPr>
          <p:cNvPr name="TextBox 24" id="24"/>
          <p:cNvSpPr txBox="true"/>
          <p:nvPr/>
        </p:nvSpPr>
        <p:spPr>
          <a:xfrm rot="0">
            <a:off x="4441856" y="976273"/>
            <a:ext cx="1662550" cy="314925"/>
          </a:xfrm>
          <a:prstGeom prst="rect">
            <a:avLst/>
          </a:prstGeom>
        </p:spPr>
        <p:txBody>
          <a:bodyPr anchor="t" rtlCol="false" tIns="0" lIns="0" bIns="0" rIns="0">
            <a:spAutoFit/>
          </a:bodyPr>
          <a:lstStyle/>
          <a:p>
            <a:pPr algn="ctr" marL="0" indent="0" lvl="0">
              <a:lnSpc>
                <a:spcPts val="2591"/>
              </a:lnSpc>
              <a:spcBef>
                <a:spcPct val="0"/>
              </a:spcBef>
            </a:pPr>
            <a:r>
              <a:rPr lang="en-US" sz="1851" spc="3">
                <a:solidFill>
                  <a:srgbClr val="101B40"/>
                </a:solidFill>
                <a:latin typeface="Montserrat"/>
                <a:ea typeface="Montserrat"/>
                <a:cs typeface="Montserrat"/>
                <a:sym typeface="Montserrat"/>
              </a:rPr>
              <a:t>HOME</a:t>
            </a:r>
          </a:p>
        </p:txBody>
      </p:sp>
      <p:sp>
        <p:nvSpPr>
          <p:cNvPr name="TextBox 25" id="25"/>
          <p:cNvSpPr txBox="true"/>
          <p:nvPr/>
        </p:nvSpPr>
        <p:spPr>
          <a:xfrm rot="0">
            <a:off x="6829803" y="978486"/>
            <a:ext cx="1907082" cy="314925"/>
          </a:xfrm>
          <a:prstGeom prst="rect">
            <a:avLst/>
          </a:prstGeom>
        </p:spPr>
        <p:txBody>
          <a:bodyPr anchor="t" rtlCol="false" tIns="0" lIns="0" bIns="0" rIns="0">
            <a:spAutoFit/>
          </a:bodyPr>
          <a:lstStyle/>
          <a:p>
            <a:pPr algn="ctr" marL="0" indent="0" lvl="0">
              <a:lnSpc>
                <a:spcPts val="2591"/>
              </a:lnSpc>
              <a:spcBef>
                <a:spcPct val="0"/>
              </a:spcBef>
            </a:pPr>
            <a:r>
              <a:rPr lang="en-US" sz="1851" spc="3">
                <a:solidFill>
                  <a:srgbClr val="101B40"/>
                </a:solidFill>
                <a:latin typeface="Montserrat"/>
                <a:ea typeface="Montserrat"/>
                <a:cs typeface="Montserrat"/>
                <a:sym typeface="Montserrat"/>
              </a:rPr>
              <a:t>PROBLEM</a:t>
            </a:r>
          </a:p>
        </p:txBody>
      </p:sp>
      <p:sp>
        <p:nvSpPr>
          <p:cNvPr name="TextBox 26" id="26"/>
          <p:cNvSpPr txBox="true"/>
          <p:nvPr/>
        </p:nvSpPr>
        <p:spPr>
          <a:xfrm rot="0">
            <a:off x="9499106" y="978486"/>
            <a:ext cx="1589190" cy="314925"/>
          </a:xfrm>
          <a:prstGeom prst="rect">
            <a:avLst/>
          </a:prstGeom>
        </p:spPr>
        <p:txBody>
          <a:bodyPr anchor="t" rtlCol="false" tIns="0" lIns="0" bIns="0" rIns="0">
            <a:spAutoFit/>
          </a:bodyPr>
          <a:lstStyle/>
          <a:p>
            <a:pPr algn="ctr" marL="0" indent="0" lvl="0">
              <a:lnSpc>
                <a:spcPts val="2591"/>
              </a:lnSpc>
              <a:spcBef>
                <a:spcPct val="0"/>
              </a:spcBef>
            </a:pPr>
            <a:r>
              <a:rPr lang="en-US" b="true" sz="1851" spc="3">
                <a:solidFill>
                  <a:srgbClr val="F4F4F4"/>
                </a:solidFill>
                <a:latin typeface="Montserrat Bold"/>
                <a:ea typeface="Montserrat Bold"/>
                <a:cs typeface="Montserrat Bold"/>
                <a:sym typeface="Montserrat Bold"/>
              </a:rPr>
              <a:t>SOLUTION</a:t>
            </a:r>
          </a:p>
        </p:txBody>
      </p:sp>
      <p:sp>
        <p:nvSpPr>
          <p:cNvPr name="TextBox 27" id="27"/>
          <p:cNvSpPr txBox="true"/>
          <p:nvPr/>
        </p:nvSpPr>
        <p:spPr>
          <a:xfrm rot="0">
            <a:off x="11594836" y="976273"/>
            <a:ext cx="2224975" cy="314925"/>
          </a:xfrm>
          <a:prstGeom prst="rect">
            <a:avLst/>
          </a:prstGeom>
        </p:spPr>
        <p:txBody>
          <a:bodyPr anchor="t" rtlCol="false" tIns="0" lIns="0" bIns="0" rIns="0">
            <a:spAutoFit/>
          </a:bodyPr>
          <a:lstStyle/>
          <a:p>
            <a:pPr algn="ctr" marL="0" indent="0" lvl="0">
              <a:lnSpc>
                <a:spcPts val="2591"/>
              </a:lnSpc>
              <a:spcBef>
                <a:spcPct val="0"/>
              </a:spcBef>
            </a:pPr>
            <a:r>
              <a:rPr lang="en-US" sz="1851" spc="3">
                <a:solidFill>
                  <a:srgbClr val="101B40"/>
                </a:solidFill>
                <a:latin typeface="Montserrat"/>
                <a:ea typeface="Montserrat"/>
                <a:cs typeface="Montserrat"/>
                <a:sym typeface="Montserrat"/>
              </a:rPr>
              <a:t>OTHERS</a:t>
            </a:r>
          </a:p>
        </p:txBody>
      </p:sp>
      <p:sp>
        <p:nvSpPr>
          <p:cNvPr name="TextBox 28" id="28"/>
          <p:cNvSpPr txBox="true"/>
          <p:nvPr/>
        </p:nvSpPr>
        <p:spPr>
          <a:xfrm rot="0">
            <a:off x="804572" y="874492"/>
            <a:ext cx="1888114" cy="285832"/>
          </a:xfrm>
          <a:prstGeom prst="rect">
            <a:avLst/>
          </a:prstGeom>
        </p:spPr>
        <p:txBody>
          <a:bodyPr anchor="t" rtlCol="false" tIns="0" lIns="0" bIns="0" rIns="0">
            <a:spAutoFit/>
          </a:bodyPr>
          <a:lstStyle/>
          <a:p>
            <a:pPr algn="l" marL="0" indent="0" lvl="0">
              <a:lnSpc>
                <a:spcPts val="2235"/>
              </a:lnSpc>
            </a:pPr>
            <a:r>
              <a:rPr lang="en-US" b="true" sz="2051" spc="4">
                <a:solidFill>
                  <a:srgbClr val="101B40"/>
                </a:solidFill>
                <a:latin typeface="Montserrat Bold"/>
                <a:ea typeface="Montserrat Bold"/>
                <a:cs typeface="Montserrat Bold"/>
                <a:sym typeface="Montserrat Bold"/>
              </a:rPr>
              <a:t>SHE++V5.0</a:t>
            </a:r>
          </a:p>
        </p:txBody>
      </p:sp>
      <p:sp>
        <p:nvSpPr>
          <p:cNvPr name="TextBox 29" id="29"/>
          <p:cNvSpPr txBox="true"/>
          <p:nvPr/>
        </p:nvSpPr>
        <p:spPr>
          <a:xfrm rot="0">
            <a:off x="1163009" y="3433397"/>
            <a:ext cx="2651247" cy="404461"/>
          </a:xfrm>
          <a:prstGeom prst="rect">
            <a:avLst/>
          </a:prstGeom>
        </p:spPr>
        <p:txBody>
          <a:bodyPr anchor="t" rtlCol="false" tIns="0" lIns="0" bIns="0" rIns="0">
            <a:spAutoFit/>
          </a:bodyPr>
          <a:lstStyle/>
          <a:p>
            <a:pPr algn="l">
              <a:lnSpc>
                <a:spcPts val="3431"/>
              </a:lnSpc>
              <a:spcBef>
                <a:spcPct val="0"/>
              </a:spcBef>
            </a:pPr>
            <a:r>
              <a:rPr lang="en-US" b="true" sz="2451" spc="4">
                <a:solidFill>
                  <a:srgbClr val="000000"/>
                </a:solidFill>
                <a:latin typeface="Canva Sans Bold"/>
                <a:ea typeface="Canva Sans Bold"/>
                <a:cs typeface="Canva Sans Bold"/>
                <a:sym typeface="Canva Sans Bold"/>
              </a:rPr>
              <a:t>API GATEWAY</a:t>
            </a:r>
          </a:p>
        </p:txBody>
      </p:sp>
      <p:sp>
        <p:nvSpPr>
          <p:cNvPr name="TextBox 30" id="30"/>
          <p:cNvSpPr txBox="true"/>
          <p:nvPr/>
        </p:nvSpPr>
        <p:spPr>
          <a:xfrm rot="0">
            <a:off x="-208833" y="2108263"/>
            <a:ext cx="19415878" cy="589151"/>
          </a:xfrm>
          <a:prstGeom prst="rect">
            <a:avLst/>
          </a:prstGeom>
        </p:spPr>
        <p:txBody>
          <a:bodyPr anchor="t" rtlCol="false" tIns="0" lIns="0" bIns="0" rIns="0">
            <a:spAutoFit/>
          </a:bodyPr>
          <a:lstStyle/>
          <a:p>
            <a:pPr algn="ctr">
              <a:lnSpc>
                <a:spcPts val="4802"/>
              </a:lnSpc>
              <a:spcBef>
                <a:spcPct val="0"/>
              </a:spcBef>
            </a:pPr>
            <a:r>
              <a:rPr lang="en-US" b="true" sz="3430" spc="6">
                <a:solidFill>
                  <a:srgbClr val="8FA4C1"/>
                </a:solidFill>
                <a:latin typeface="Montserrat Bold"/>
                <a:ea typeface="Montserrat Bold"/>
                <a:cs typeface="Montserrat Bold"/>
                <a:sym typeface="Montserrat Bold"/>
              </a:rPr>
              <a:t>“AWS SERVICES OVERVIEW FOR AI FOOD REVIEW DETECTOR”</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grpSp>
        <p:nvGrpSpPr>
          <p:cNvPr name="Group 2" id="2"/>
          <p:cNvGrpSpPr/>
          <p:nvPr/>
        </p:nvGrpSpPr>
        <p:grpSpPr>
          <a:xfrm rot="0">
            <a:off x="14845870" y="0"/>
            <a:ext cx="3685244" cy="10164649"/>
            <a:chOff x="0" y="0"/>
            <a:chExt cx="970599" cy="2677109"/>
          </a:xfrm>
        </p:grpSpPr>
        <p:sp>
          <p:nvSpPr>
            <p:cNvPr name="Freeform 3" id="3"/>
            <p:cNvSpPr/>
            <p:nvPr/>
          </p:nvSpPr>
          <p:spPr>
            <a:xfrm flipH="false" flipV="false" rot="0">
              <a:off x="0" y="0"/>
              <a:ext cx="970599" cy="2677109"/>
            </a:xfrm>
            <a:custGeom>
              <a:avLst/>
              <a:gdLst/>
              <a:ahLst/>
              <a:cxnLst/>
              <a:rect r="r" b="b" t="t" l="l"/>
              <a:pathLst>
                <a:path h="2677109" w="970599">
                  <a:moveTo>
                    <a:pt x="107140" y="0"/>
                  </a:moveTo>
                  <a:lnTo>
                    <a:pt x="863459" y="0"/>
                  </a:lnTo>
                  <a:cubicBezTo>
                    <a:pt x="922631" y="0"/>
                    <a:pt x="970599" y="47968"/>
                    <a:pt x="970599" y="107140"/>
                  </a:cubicBezTo>
                  <a:lnTo>
                    <a:pt x="970599" y="2569969"/>
                  </a:lnTo>
                  <a:cubicBezTo>
                    <a:pt x="970599" y="2598384"/>
                    <a:pt x="959311" y="2625636"/>
                    <a:pt x="939219" y="2645729"/>
                  </a:cubicBezTo>
                  <a:cubicBezTo>
                    <a:pt x="919126" y="2665821"/>
                    <a:pt x="891874" y="2677109"/>
                    <a:pt x="863459" y="2677109"/>
                  </a:cubicBezTo>
                  <a:lnTo>
                    <a:pt x="107140" y="2677109"/>
                  </a:lnTo>
                  <a:cubicBezTo>
                    <a:pt x="47968" y="2677109"/>
                    <a:pt x="0" y="2629141"/>
                    <a:pt x="0" y="2569969"/>
                  </a:cubicBezTo>
                  <a:lnTo>
                    <a:pt x="0" y="107140"/>
                  </a:lnTo>
                  <a:cubicBezTo>
                    <a:pt x="0" y="47968"/>
                    <a:pt x="47968" y="0"/>
                    <a:pt x="107140" y="0"/>
                  </a:cubicBezTo>
                  <a:close/>
                </a:path>
              </a:pathLst>
            </a:custGeom>
            <a:solidFill>
              <a:srgbClr val="DCE2EB"/>
            </a:solidFill>
          </p:spPr>
        </p:sp>
        <p:sp>
          <p:nvSpPr>
            <p:cNvPr name="TextBox 4" id="4"/>
            <p:cNvSpPr txBox="true"/>
            <p:nvPr/>
          </p:nvSpPr>
          <p:spPr>
            <a:xfrm>
              <a:off x="0" y="-38100"/>
              <a:ext cx="970599" cy="2715209"/>
            </a:xfrm>
            <a:prstGeom prst="rect">
              <a:avLst/>
            </a:prstGeom>
          </p:spPr>
          <p:txBody>
            <a:bodyPr anchor="ctr" rtlCol="false" tIns="50800" lIns="50800" bIns="50800" rIns="50800"/>
            <a:lstStyle/>
            <a:p>
              <a:pPr algn="ctr">
                <a:lnSpc>
                  <a:spcPts val="2591"/>
                </a:lnSpc>
              </a:pPr>
            </a:p>
          </p:txBody>
        </p:sp>
      </p:grpSp>
      <p:grpSp>
        <p:nvGrpSpPr>
          <p:cNvPr name="Group 5" id="5"/>
          <p:cNvGrpSpPr/>
          <p:nvPr/>
        </p:nvGrpSpPr>
        <p:grpSpPr>
          <a:xfrm rot="0">
            <a:off x="4409081" y="762000"/>
            <a:ext cx="9469839" cy="814592"/>
            <a:chOff x="0" y="0"/>
            <a:chExt cx="2494114" cy="214543"/>
          </a:xfrm>
        </p:grpSpPr>
        <p:sp>
          <p:nvSpPr>
            <p:cNvPr name="Freeform 6" id="6"/>
            <p:cNvSpPr/>
            <p:nvPr/>
          </p:nvSpPr>
          <p:spPr>
            <a:xfrm flipH="false" flipV="false" rot="0">
              <a:off x="0" y="0"/>
              <a:ext cx="2494114" cy="214543"/>
            </a:xfrm>
            <a:custGeom>
              <a:avLst/>
              <a:gdLst/>
              <a:ahLst/>
              <a:cxnLst/>
              <a:rect r="r" b="b" t="t" l="l"/>
              <a:pathLst>
                <a:path h="214543" w="2494114">
                  <a:moveTo>
                    <a:pt x="81753" y="0"/>
                  </a:moveTo>
                  <a:lnTo>
                    <a:pt x="2412360" y="0"/>
                  </a:lnTo>
                  <a:cubicBezTo>
                    <a:pt x="2457512" y="0"/>
                    <a:pt x="2494114" y="36602"/>
                    <a:pt x="2494114" y="81753"/>
                  </a:cubicBezTo>
                  <a:lnTo>
                    <a:pt x="2494114" y="132789"/>
                  </a:lnTo>
                  <a:cubicBezTo>
                    <a:pt x="2494114" y="177940"/>
                    <a:pt x="2457512" y="214543"/>
                    <a:pt x="2412360" y="214543"/>
                  </a:cubicBezTo>
                  <a:lnTo>
                    <a:pt x="81753" y="214543"/>
                  </a:lnTo>
                  <a:cubicBezTo>
                    <a:pt x="36602" y="214543"/>
                    <a:pt x="0" y="177940"/>
                    <a:pt x="0" y="132789"/>
                  </a:cubicBezTo>
                  <a:lnTo>
                    <a:pt x="0" y="81753"/>
                  </a:lnTo>
                  <a:cubicBezTo>
                    <a:pt x="0" y="36602"/>
                    <a:pt x="36602" y="0"/>
                    <a:pt x="81753" y="0"/>
                  </a:cubicBezTo>
                  <a:close/>
                </a:path>
              </a:pathLst>
            </a:custGeom>
            <a:solidFill>
              <a:srgbClr val="000000">
                <a:alpha val="0"/>
              </a:srgbClr>
            </a:solidFill>
            <a:ln w="38100" cap="rnd">
              <a:solidFill>
                <a:srgbClr val="101B40"/>
              </a:solidFill>
              <a:prstDash val="solid"/>
              <a:round/>
            </a:ln>
          </p:spPr>
        </p:sp>
        <p:sp>
          <p:nvSpPr>
            <p:cNvPr name="TextBox 7" id="7"/>
            <p:cNvSpPr txBox="true"/>
            <p:nvPr/>
          </p:nvSpPr>
          <p:spPr>
            <a:xfrm>
              <a:off x="0" y="-38100"/>
              <a:ext cx="2494114" cy="252643"/>
            </a:xfrm>
            <a:prstGeom prst="rect">
              <a:avLst/>
            </a:prstGeom>
          </p:spPr>
          <p:txBody>
            <a:bodyPr anchor="ctr" rtlCol="false" tIns="50800" lIns="50800" bIns="50800" rIns="50800"/>
            <a:lstStyle/>
            <a:p>
              <a:pPr algn="ctr">
                <a:lnSpc>
                  <a:spcPts val="2871"/>
                </a:lnSpc>
              </a:pPr>
            </a:p>
          </p:txBody>
        </p:sp>
      </p:grpSp>
      <p:grpSp>
        <p:nvGrpSpPr>
          <p:cNvPr name="Group 8" id="8"/>
          <p:cNvGrpSpPr/>
          <p:nvPr/>
        </p:nvGrpSpPr>
        <p:grpSpPr>
          <a:xfrm rot="0">
            <a:off x="9460786" y="874830"/>
            <a:ext cx="1665830" cy="588932"/>
            <a:chOff x="0" y="0"/>
            <a:chExt cx="438737" cy="155110"/>
          </a:xfrm>
        </p:grpSpPr>
        <p:sp>
          <p:nvSpPr>
            <p:cNvPr name="Freeform 9" id="9"/>
            <p:cNvSpPr/>
            <p:nvPr/>
          </p:nvSpPr>
          <p:spPr>
            <a:xfrm flipH="false" flipV="false" rot="0">
              <a:off x="0" y="0"/>
              <a:ext cx="438737" cy="155110"/>
            </a:xfrm>
            <a:custGeom>
              <a:avLst/>
              <a:gdLst/>
              <a:ahLst/>
              <a:cxnLst/>
              <a:rect r="r" b="b" t="t" l="l"/>
              <a:pathLst>
                <a:path h="155110" w="438737">
                  <a:moveTo>
                    <a:pt x="77555" y="0"/>
                  </a:moveTo>
                  <a:lnTo>
                    <a:pt x="361182" y="0"/>
                  </a:lnTo>
                  <a:cubicBezTo>
                    <a:pt x="404015" y="0"/>
                    <a:pt x="438737" y="34722"/>
                    <a:pt x="438737" y="77555"/>
                  </a:cubicBezTo>
                  <a:lnTo>
                    <a:pt x="438737" y="77555"/>
                  </a:lnTo>
                  <a:cubicBezTo>
                    <a:pt x="438737" y="120387"/>
                    <a:pt x="404015" y="155110"/>
                    <a:pt x="361182" y="155110"/>
                  </a:cubicBezTo>
                  <a:lnTo>
                    <a:pt x="77555" y="155110"/>
                  </a:lnTo>
                  <a:cubicBezTo>
                    <a:pt x="34722" y="155110"/>
                    <a:pt x="0" y="120387"/>
                    <a:pt x="0" y="77555"/>
                  </a:cubicBezTo>
                  <a:lnTo>
                    <a:pt x="0" y="77555"/>
                  </a:lnTo>
                  <a:cubicBezTo>
                    <a:pt x="0" y="34722"/>
                    <a:pt x="34722" y="0"/>
                    <a:pt x="77555" y="0"/>
                  </a:cubicBezTo>
                  <a:close/>
                </a:path>
              </a:pathLst>
            </a:custGeom>
            <a:solidFill>
              <a:srgbClr val="101B40"/>
            </a:solidFill>
            <a:ln cap="rnd">
              <a:noFill/>
              <a:prstDash val="solid"/>
              <a:round/>
            </a:ln>
          </p:spPr>
        </p:sp>
        <p:sp>
          <p:nvSpPr>
            <p:cNvPr name="TextBox 10" id="10"/>
            <p:cNvSpPr txBox="true"/>
            <p:nvPr/>
          </p:nvSpPr>
          <p:spPr>
            <a:xfrm>
              <a:off x="0" y="-38100"/>
              <a:ext cx="438737" cy="193210"/>
            </a:xfrm>
            <a:prstGeom prst="rect">
              <a:avLst/>
            </a:prstGeom>
          </p:spPr>
          <p:txBody>
            <a:bodyPr anchor="ctr" rtlCol="false" tIns="50800" lIns="50800" bIns="50800" rIns="50800"/>
            <a:lstStyle/>
            <a:p>
              <a:pPr algn="ctr">
                <a:lnSpc>
                  <a:spcPts val="2871"/>
                </a:lnSpc>
              </a:pPr>
            </a:p>
          </p:txBody>
        </p:sp>
      </p:grpSp>
      <p:sp>
        <p:nvSpPr>
          <p:cNvPr name="Freeform 11" id="11"/>
          <p:cNvSpPr/>
          <p:nvPr/>
        </p:nvSpPr>
        <p:spPr>
          <a:xfrm flipH="false" flipV="false" rot="0">
            <a:off x="16736419" y="924288"/>
            <a:ext cx="522881" cy="443415"/>
          </a:xfrm>
          <a:custGeom>
            <a:avLst/>
            <a:gdLst/>
            <a:ahLst/>
            <a:cxnLst/>
            <a:rect r="r" b="b" t="t" l="l"/>
            <a:pathLst>
              <a:path h="443415" w="522881">
                <a:moveTo>
                  <a:pt x="0" y="0"/>
                </a:moveTo>
                <a:lnTo>
                  <a:pt x="522881" y="0"/>
                </a:lnTo>
                <a:lnTo>
                  <a:pt x="522881" y="443415"/>
                </a:lnTo>
                <a:lnTo>
                  <a:pt x="0" y="443415"/>
                </a:lnTo>
                <a:lnTo>
                  <a:pt x="0" y="0"/>
                </a:lnTo>
                <a:close/>
              </a:path>
            </a:pathLst>
          </a:custGeom>
          <a:blipFill>
            <a:blip r:embed="rId3">
              <a:extLst>
                <a:ext uri="{96DAC541-7B7A-43D3-8B79-37D633B846F1}">
                  <asvg:svgBlip xmlns:asvg="http://schemas.microsoft.com/office/drawing/2016/SVG/main" r:embed="rId4"/>
                </a:ext>
              </a:extLst>
            </a:blip>
            <a:stretch>
              <a:fillRect l="-962406" t="0" r="-308968" b="0"/>
            </a:stretch>
          </a:blipFill>
        </p:spPr>
      </p:sp>
      <p:grpSp>
        <p:nvGrpSpPr>
          <p:cNvPr name="Group 12" id="12"/>
          <p:cNvGrpSpPr/>
          <p:nvPr/>
        </p:nvGrpSpPr>
        <p:grpSpPr>
          <a:xfrm rot="0">
            <a:off x="16158436" y="6021503"/>
            <a:ext cx="1822999" cy="1822999"/>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1F1F1"/>
            </a:solidFill>
          </p:spPr>
        </p:sp>
        <p:sp>
          <p:nvSpPr>
            <p:cNvPr name="TextBox 14" id="14"/>
            <p:cNvSpPr txBox="true"/>
            <p:nvPr/>
          </p:nvSpPr>
          <p:spPr>
            <a:xfrm>
              <a:off x="76200" y="38100"/>
              <a:ext cx="660400" cy="698500"/>
            </a:xfrm>
            <a:prstGeom prst="rect">
              <a:avLst/>
            </a:prstGeom>
          </p:spPr>
          <p:txBody>
            <a:bodyPr anchor="ctr" rtlCol="false" tIns="50800" lIns="50800" bIns="50800" rIns="50800"/>
            <a:lstStyle/>
            <a:p>
              <a:pPr algn="ctr">
                <a:lnSpc>
                  <a:spcPts val="2591"/>
                </a:lnSpc>
              </a:pPr>
            </a:p>
          </p:txBody>
        </p:sp>
      </p:grpSp>
      <p:grpSp>
        <p:nvGrpSpPr>
          <p:cNvPr name="Group 15" id="15"/>
          <p:cNvGrpSpPr/>
          <p:nvPr/>
        </p:nvGrpSpPr>
        <p:grpSpPr>
          <a:xfrm rot="0">
            <a:off x="17035435" y="8917235"/>
            <a:ext cx="682130" cy="682130"/>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FA4C1"/>
            </a:solidFill>
          </p:spPr>
        </p:sp>
        <p:sp>
          <p:nvSpPr>
            <p:cNvPr name="TextBox 17" id="17"/>
            <p:cNvSpPr txBox="true"/>
            <p:nvPr/>
          </p:nvSpPr>
          <p:spPr>
            <a:xfrm>
              <a:off x="76200" y="38100"/>
              <a:ext cx="660400" cy="698500"/>
            </a:xfrm>
            <a:prstGeom prst="rect">
              <a:avLst/>
            </a:prstGeom>
          </p:spPr>
          <p:txBody>
            <a:bodyPr anchor="ctr" rtlCol="false" tIns="50800" lIns="50800" bIns="50800" rIns="50800"/>
            <a:lstStyle/>
            <a:p>
              <a:pPr algn="ctr">
                <a:lnSpc>
                  <a:spcPts val="2591"/>
                </a:lnSpc>
              </a:pPr>
            </a:p>
          </p:txBody>
        </p:sp>
      </p:grpSp>
      <p:sp>
        <p:nvSpPr>
          <p:cNvPr name="Freeform 18" id="18"/>
          <p:cNvSpPr/>
          <p:nvPr/>
        </p:nvSpPr>
        <p:spPr>
          <a:xfrm flipH="false" flipV="false" rot="0">
            <a:off x="766997" y="3533620"/>
            <a:ext cx="16230863" cy="5882565"/>
          </a:xfrm>
          <a:custGeom>
            <a:avLst/>
            <a:gdLst/>
            <a:ahLst/>
            <a:cxnLst/>
            <a:rect r="r" b="b" t="t" l="l"/>
            <a:pathLst>
              <a:path h="5882565" w="16230863">
                <a:moveTo>
                  <a:pt x="0" y="0"/>
                </a:moveTo>
                <a:lnTo>
                  <a:pt x="16230863" y="0"/>
                </a:lnTo>
                <a:lnTo>
                  <a:pt x="16230863" y="5882565"/>
                </a:lnTo>
                <a:lnTo>
                  <a:pt x="0" y="5882565"/>
                </a:lnTo>
                <a:lnTo>
                  <a:pt x="0" y="0"/>
                </a:lnTo>
                <a:close/>
              </a:path>
            </a:pathLst>
          </a:custGeom>
          <a:blipFill>
            <a:blip r:embed="rId5"/>
            <a:stretch>
              <a:fillRect l="0" t="0" r="-1379" b="0"/>
            </a:stretch>
          </a:blipFill>
        </p:spPr>
      </p:sp>
      <p:grpSp>
        <p:nvGrpSpPr>
          <p:cNvPr name="Group 19" id="19"/>
          <p:cNvGrpSpPr/>
          <p:nvPr/>
        </p:nvGrpSpPr>
        <p:grpSpPr>
          <a:xfrm rot="0">
            <a:off x="588593" y="3075533"/>
            <a:ext cx="549813" cy="549813"/>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44A69"/>
            </a:solidFill>
          </p:spPr>
        </p:sp>
        <p:sp>
          <p:nvSpPr>
            <p:cNvPr name="TextBox 21" id="21"/>
            <p:cNvSpPr txBox="true"/>
            <p:nvPr/>
          </p:nvSpPr>
          <p:spPr>
            <a:xfrm>
              <a:off x="76200" y="38100"/>
              <a:ext cx="660400" cy="698500"/>
            </a:xfrm>
            <a:prstGeom prst="rect">
              <a:avLst/>
            </a:prstGeom>
          </p:spPr>
          <p:txBody>
            <a:bodyPr anchor="ctr" rtlCol="false" tIns="50800" lIns="50800" bIns="50800" rIns="50800"/>
            <a:lstStyle/>
            <a:p>
              <a:pPr algn="ctr">
                <a:lnSpc>
                  <a:spcPts val="2591"/>
                </a:lnSpc>
              </a:pPr>
              <a:r>
                <a:rPr lang="en-US" b="true" sz="1851" spc="3">
                  <a:solidFill>
                    <a:srgbClr val="FFFFFF"/>
                  </a:solidFill>
                  <a:latin typeface="Montserrat Bold"/>
                  <a:ea typeface="Montserrat Bold"/>
                  <a:cs typeface="Montserrat Bold"/>
                  <a:sym typeface="Montserrat Bold"/>
                </a:rPr>
                <a:t>3</a:t>
              </a:r>
            </a:p>
          </p:txBody>
        </p:sp>
      </p:grpSp>
      <p:grpSp>
        <p:nvGrpSpPr>
          <p:cNvPr name="Group 22" id="22"/>
          <p:cNvGrpSpPr/>
          <p:nvPr/>
        </p:nvGrpSpPr>
        <p:grpSpPr>
          <a:xfrm rot="0">
            <a:off x="15515918" y="7435030"/>
            <a:ext cx="2441003" cy="2441003"/>
            <a:chOff x="0" y="0"/>
            <a:chExt cx="8109927" cy="8109927"/>
          </a:xfrm>
        </p:grpSpPr>
        <p:sp>
          <p:nvSpPr>
            <p:cNvPr name="Freeform 23" id="23"/>
            <p:cNvSpPr/>
            <p:nvPr/>
          </p:nvSpPr>
          <p:spPr>
            <a:xfrm flipH="true" flipV="false" rot="0">
              <a:off x="0" y="0"/>
              <a:ext cx="8109927" cy="8109927"/>
            </a:xfrm>
            <a:custGeom>
              <a:avLst/>
              <a:gdLst/>
              <a:ahLst/>
              <a:cxnLst/>
              <a:rect r="r" b="b" t="t" l="l"/>
              <a:pathLst>
                <a:path h="8109927" w="8109927">
                  <a:moveTo>
                    <a:pt x="4054964" y="0"/>
                  </a:moveTo>
                  <a:cubicBezTo>
                    <a:pt x="6294458" y="0"/>
                    <a:pt x="8109927" y="1815469"/>
                    <a:pt x="8109927" y="4054964"/>
                  </a:cubicBezTo>
                  <a:cubicBezTo>
                    <a:pt x="8109927" y="6294458"/>
                    <a:pt x="6294458" y="8109927"/>
                    <a:pt x="4054964" y="8109927"/>
                  </a:cubicBezTo>
                  <a:cubicBezTo>
                    <a:pt x="1815469" y="8109927"/>
                    <a:pt x="0" y="6294458"/>
                    <a:pt x="0" y="4054964"/>
                  </a:cubicBezTo>
                  <a:cubicBezTo>
                    <a:pt x="0" y="1815469"/>
                    <a:pt x="1815469" y="0"/>
                    <a:pt x="4054964" y="0"/>
                  </a:cubicBezTo>
                  <a:close/>
                </a:path>
              </a:pathLst>
            </a:custGeom>
            <a:blipFill>
              <a:blip r:embed="rId6"/>
              <a:stretch>
                <a:fillRect l="-38888" t="0" r="-38888" b="0"/>
              </a:stretch>
            </a:blipFill>
          </p:spPr>
        </p:sp>
      </p:grpSp>
      <p:sp>
        <p:nvSpPr>
          <p:cNvPr name="TextBox 24" id="24"/>
          <p:cNvSpPr txBox="true"/>
          <p:nvPr/>
        </p:nvSpPr>
        <p:spPr>
          <a:xfrm rot="0">
            <a:off x="4441856" y="976273"/>
            <a:ext cx="1662550" cy="314925"/>
          </a:xfrm>
          <a:prstGeom prst="rect">
            <a:avLst/>
          </a:prstGeom>
        </p:spPr>
        <p:txBody>
          <a:bodyPr anchor="t" rtlCol="false" tIns="0" lIns="0" bIns="0" rIns="0">
            <a:spAutoFit/>
          </a:bodyPr>
          <a:lstStyle/>
          <a:p>
            <a:pPr algn="ctr" marL="0" indent="0" lvl="0">
              <a:lnSpc>
                <a:spcPts val="2591"/>
              </a:lnSpc>
              <a:spcBef>
                <a:spcPct val="0"/>
              </a:spcBef>
            </a:pPr>
            <a:r>
              <a:rPr lang="en-US" sz="1851" spc="3">
                <a:solidFill>
                  <a:srgbClr val="101B40"/>
                </a:solidFill>
                <a:latin typeface="Montserrat"/>
                <a:ea typeface="Montserrat"/>
                <a:cs typeface="Montserrat"/>
                <a:sym typeface="Montserrat"/>
              </a:rPr>
              <a:t>HOME</a:t>
            </a:r>
          </a:p>
        </p:txBody>
      </p:sp>
      <p:sp>
        <p:nvSpPr>
          <p:cNvPr name="TextBox 25" id="25"/>
          <p:cNvSpPr txBox="true"/>
          <p:nvPr/>
        </p:nvSpPr>
        <p:spPr>
          <a:xfrm rot="0">
            <a:off x="6829803" y="978486"/>
            <a:ext cx="1907082" cy="314925"/>
          </a:xfrm>
          <a:prstGeom prst="rect">
            <a:avLst/>
          </a:prstGeom>
        </p:spPr>
        <p:txBody>
          <a:bodyPr anchor="t" rtlCol="false" tIns="0" lIns="0" bIns="0" rIns="0">
            <a:spAutoFit/>
          </a:bodyPr>
          <a:lstStyle/>
          <a:p>
            <a:pPr algn="ctr" marL="0" indent="0" lvl="0">
              <a:lnSpc>
                <a:spcPts val="2591"/>
              </a:lnSpc>
              <a:spcBef>
                <a:spcPct val="0"/>
              </a:spcBef>
            </a:pPr>
            <a:r>
              <a:rPr lang="en-US" sz="1851" spc="3">
                <a:solidFill>
                  <a:srgbClr val="101B40"/>
                </a:solidFill>
                <a:latin typeface="Montserrat"/>
                <a:ea typeface="Montserrat"/>
                <a:cs typeface="Montserrat"/>
                <a:sym typeface="Montserrat"/>
              </a:rPr>
              <a:t>PROBLEM</a:t>
            </a:r>
          </a:p>
        </p:txBody>
      </p:sp>
      <p:sp>
        <p:nvSpPr>
          <p:cNvPr name="TextBox 26" id="26"/>
          <p:cNvSpPr txBox="true"/>
          <p:nvPr/>
        </p:nvSpPr>
        <p:spPr>
          <a:xfrm rot="0">
            <a:off x="9499106" y="978486"/>
            <a:ext cx="1589190" cy="314925"/>
          </a:xfrm>
          <a:prstGeom prst="rect">
            <a:avLst/>
          </a:prstGeom>
        </p:spPr>
        <p:txBody>
          <a:bodyPr anchor="t" rtlCol="false" tIns="0" lIns="0" bIns="0" rIns="0">
            <a:spAutoFit/>
          </a:bodyPr>
          <a:lstStyle/>
          <a:p>
            <a:pPr algn="ctr" marL="0" indent="0" lvl="0">
              <a:lnSpc>
                <a:spcPts val="2591"/>
              </a:lnSpc>
              <a:spcBef>
                <a:spcPct val="0"/>
              </a:spcBef>
            </a:pPr>
            <a:r>
              <a:rPr lang="en-US" b="true" sz="1851" spc="3">
                <a:solidFill>
                  <a:srgbClr val="F4F4F4"/>
                </a:solidFill>
                <a:latin typeface="Montserrat Bold"/>
                <a:ea typeface="Montserrat Bold"/>
                <a:cs typeface="Montserrat Bold"/>
                <a:sym typeface="Montserrat Bold"/>
              </a:rPr>
              <a:t>SOLUTION</a:t>
            </a:r>
          </a:p>
        </p:txBody>
      </p:sp>
      <p:sp>
        <p:nvSpPr>
          <p:cNvPr name="TextBox 27" id="27"/>
          <p:cNvSpPr txBox="true"/>
          <p:nvPr/>
        </p:nvSpPr>
        <p:spPr>
          <a:xfrm rot="0">
            <a:off x="11594836" y="976273"/>
            <a:ext cx="2224975" cy="314925"/>
          </a:xfrm>
          <a:prstGeom prst="rect">
            <a:avLst/>
          </a:prstGeom>
        </p:spPr>
        <p:txBody>
          <a:bodyPr anchor="t" rtlCol="false" tIns="0" lIns="0" bIns="0" rIns="0">
            <a:spAutoFit/>
          </a:bodyPr>
          <a:lstStyle/>
          <a:p>
            <a:pPr algn="ctr" marL="0" indent="0" lvl="0">
              <a:lnSpc>
                <a:spcPts val="2591"/>
              </a:lnSpc>
              <a:spcBef>
                <a:spcPct val="0"/>
              </a:spcBef>
            </a:pPr>
            <a:r>
              <a:rPr lang="en-US" sz="1851" spc="3">
                <a:solidFill>
                  <a:srgbClr val="101B40"/>
                </a:solidFill>
                <a:latin typeface="Montserrat"/>
                <a:ea typeface="Montserrat"/>
                <a:cs typeface="Montserrat"/>
                <a:sym typeface="Montserrat"/>
              </a:rPr>
              <a:t>OTHERS</a:t>
            </a:r>
          </a:p>
        </p:txBody>
      </p:sp>
      <p:sp>
        <p:nvSpPr>
          <p:cNvPr name="TextBox 28" id="28"/>
          <p:cNvSpPr txBox="true"/>
          <p:nvPr/>
        </p:nvSpPr>
        <p:spPr>
          <a:xfrm rot="0">
            <a:off x="804572" y="874492"/>
            <a:ext cx="1888114" cy="285832"/>
          </a:xfrm>
          <a:prstGeom prst="rect">
            <a:avLst/>
          </a:prstGeom>
        </p:spPr>
        <p:txBody>
          <a:bodyPr anchor="t" rtlCol="false" tIns="0" lIns="0" bIns="0" rIns="0">
            <a:spAutoFit/>
          </a:bodyPr>
          <a:lstStyle/>
          <a:p>
            <a:pPr algn="l" marL="0" indent="0" lvl="0">
              <a:lnSpc>
                <a:spcPts val="2235"/>
              </a:lnSpc>
            </a:pPr>
            <a:r>
              <a:rPr lang="en-US" b="true" sz="2051" spc="4">
                <a:solidFill>
                  <a:srgbClr val="101B40"/>
                </a:solidFill>
                <a:latin typeface="Montserrat Bold"/>
                <a:ea typeface="Montserrat Bold"/>
                <a:cs typeface="Montserrat Bold"/>
                <a:sym typeface="Montserrat Bold"/>
              </a:rPr>
              <a:t>SHE++V5.0</a:t>
            </a:r>
          </a:p>
        </p:txBody>
      </p:sp>
      <p:sp>
        <p:nvSpPr>
          <p:cNvPr name="TextBox 29" id="29"/>
          <p:cNvSpPr txBox="true"/>
          <p:nvPr/>
        </p:nvSpPr>
        <p:spPr>
          <a:xfrm rot="0">
            <a:off x="1138406" y="3129159"/>
            <a:ext cx="1554281" cy="404461"/>
          </a:xfrm>
          <a:prstGeom prst="rect">
            <a:avLst/>
          </a:prstGeom>
        </p:spPr>
        <p:txBody>
          <a:bodyPr anchor="t" rtlCol="false" tIns="0" lIns="0" bIns="0" rIns="0">
            <a:spAutoFit/>
          </a:bodyPr>
          <a:lstStyle/>
          <a:p>
            <a:pPr algn="ctr">
              <a:lnSpc>
                <a:spcPts val="3431"/>
              </a:lnSpc>
              <a:spcBef>
                <a:spcPct val="0"/>
              </a:spcBef>
            </a:pPr>
            <a:r>
              <a:rPr lang="en-US" b="true" sz="2451" spc="4">
                <a:solidFill>
                  <a:srgbClr val="000000"/>
                </a:solidFill>
                <a:latin typeface="Canva Sans Bold"/>
                <a:ea typeface="Canva Sans Bold"/>
                <a:cs typeface="Canva Sans Bold"/>
                <a:sym typeface="Canva Sans Bold"/>
              </a:rPr>
              <a:t>LAMBDA</a:t>
            </a:r>
          </a:p>
        </p:txBody>
      </p:sp>
      <p:sp>
        <p:nvSpPr>
          <p:cNvPr name="TextBox 30" id="30"/>
          <p:cNvSpPr txBox="true"/>
          <p:nvPr/>
        </p:nvSpPr>
        <p:spPr>
          <a:xfrm rot="0">
            <a:off x="-208833" y="2108263"/>
            <a:ext cx="19415878" cy="589151"/>
          </a:xfrm>
          <a:prstGeom prst="rect">
            <a:avLst/>
          </a:prstGeom>
        </p:spPr>
        <p:txBody>
          <a:bodyPr anchor="t" rtlCol="false" tIns="0" lIns="0" bIns="0" rIns="0">
            <a:spAutoFit/>
          </a:bodyPr>
          <a:lstStyle/>
          <a:p>
            <a:pPr algn="ctr">
              <a:lnSpc>
                <a:spcPts val="4802"/>
              </a:lnSpc>
              <a:spcBef>
                <a:spcPct val="0"/>
              </a:spcBef>
            </a:pPr>
            <a:r>
              <a:rPr lang="en-US" b="true" sz="3430" spc="6">
                <a:solidFill>
                  <a:srgbClr val="8FA4C1"/>
                </a:solidFill>
                <a:latin typeface="Montserrat Bold"/>
                <a:ea typeface="Montserrat Bold"/>
                <a:cs typeface="Montserrat Bold"/>
                <a:sym typeface="Montserrat Bold"/>
              </a:rPr>
              <a:t>“AWS SERVICES OVERVIEW FOR AI FOOD REVIEW DETECTOR”</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grpSp>
        <p:nvGrpSpPr>
          <p:cNvPr name="Group 2" id="2"/>
          <p:cNvGrpSpPr/>
          <p:nvPr/>
        </p:nvGrpSpPr>
        <p:grpSpPr>
          <a:xfrm rot="0">
            <a:off x="14845870" y="0"/>
            <a:ext cx="3685244" cy="10164649"/>
            <a:chOff x="0" y="0"/>
            <a:chExt cx="970599" cy="2677109"/>
          </a:xfrm>
        </p:grpSpPr>
        <p:sp>
          <p:nvSpPr>
            <p:cNvPr name="Freeform 3" id="3"/>
            <p:cNvSpPr/>
            <p:nvPr/>
          </p:nvSpPr>
          <p:spPr>
            <a:xfrm flipH="false" flipV="false" rot="0">
              <a:off x="0" y="0"/>
              <a:ext cx="970599" cy="2677109"/>
            </a:xfrm>
            <a:custGeom>
              <a:avLst/>
              <a:gdLst/>
              <a:ahLst/>
              <a:cxnLst/>
              <a:rect r="r" b="b" t="t" l="l"/>
              <a:pathLst>
                <a:path h="2677109" w="970599">
                  <a:moveTo>
                    <a:pt x="107140" y="0"/>
                  </a:moveTo>
                  <a:lnTo>
                    <a:pt x="863459" y="0"/>
                  </a:lnTo>
                  <a:cubicBezTo>
                    <a:pt x="922631" y="0"/>
                    <a:pt x="970599" y="47968"/>
                    <a:pt x="970599" y="107140"/>
                  </a:cubicBezTo>
                  <a:lnTo>
                    <a:pt x="970599" y="2569969"/>
                  </a:lnTo>
                  <a:cubicBezTo>
                    <a:pt x="970599" y="2598384"/>
                    <a:pt x="959311" y="2625636"/>
                    <a:pt x="939219" y="2645729"/>
                  </a:cubicBezTo>
                  <a:cubicBezTo>
                    <a:pt x="919126" y="2665821"/>
                    <a:pt x="891874" y="2677109"/>
                    <a:pt x="863459" y="2677109"/>
                  </a:cubicBezTo>
                  <a:lnTo>
                    <a:pt x="107140" y="2677109"/>
                  </a:lnTo>
                  <a:cubicBezTo>
                    <a:pt x="47968" y="2677109"/>
                    <a:pt x="0" y="2629141"/>
                    <a:pt x="0" y="2569969"/>
                  </a:cubicBezTo>
                  <a:lnTo>
                    <a:pt x="0" y="107140"/>
                  </a:lnTo>
                  <a:cubicBezTo>
                    <a:pt x="0" y="47968"/>
                    <a:pt x="47968" y="0"/>
                    <a:pt x="107140" y="0"/>
                  </a:cubicBezTo>
                  <a:close/>
                </a:path>
              </a:pathLst>
            </a:custGeom>
            <a:solidFill>
              <a:srgbClr val="DCE2EB"/>
            </a:solidFill>
          </p:spPr>
        </p:sp>
        <p:sp>
          <p:nvSpPr>
            <p:cNvPr name="TextBox 4" id="4"/>
            <p:cNvSpPr txBox="true"/>
            <p:nvPr/>
          </p:nvSpPr>
          <p:spPr>
            <a:xfrm>
              <a:off x="0" y="-38100"/>
              <a:ext cx="970599" cy="2715209"/>
            </a:xfrm>
            <a:prstGeom prst="rect">
              <a:avLst/>
            </a:prstGeom>
          </p:spPr>
          <p:txBody>
            <a:bodyPr anchor="ctr" rtlCol="false" tIns="50800" lIns="50800" bIns="50800" rIns="50800"/>
            <a:lstStyle/>
            <a:p>
              <a:pPr algn="ctr">
                <a:lnSpc>
                  <a:spcPts val="2591"/>
                </a:lnSpc>
              </a:pPr>
            </a:p>
          </p:txBody>
        </p:sp>
      </p:grpSp>
      <p:grpSp>
        <p:nvGrpSpPr>
          <p:cNvPr name="Group 5" id="5"/>
          <p:cNvGrpSpPr/>
          <p:nvPr/>
        </p:nvGrpSpPr>
        <p:grpSpPr>
          <a:xfrm rot="0">
            <a:off x="4409081" y="762000"/>
            <a:ext cx="9469839" cy="814592"/>
            <a:chOff x="0" y="0"/>
            <a:chExt cx="2494114" cy="214543"/>
          </a:xfrm>
        </p:grpSpPr>
        <p:sp>
          <p:nvSpPr>
            <p:cNvPr name="Freeform 6" id="6"/>
            <p:cNvSpPr/>
            <p:nvPr/>
          </p:nvSpPr>
          <p:spPr>
            <a:xfrm flipH="false" flipV="false" rot="0">
              <a:off x="0" y="0"/>
              <a:ext cx="2494114" cy="214543"/>
            </a:xfrm>
            <a:custGeom>
              <a:avLst/>
              <a:gdLst/>
              <a:ahLst/>
              <a:cxnLst/>
              <a:rect r="r" b="b" t="t" l="l"/>
              <a:pathLst>
                <a:path h="214543" w="2494114">
                  <a:moveTo>
                    <a:pt x="81753" y="0"/>
                  </a:moveTo>
                  <a:lnTo>
                    <a:pt x="2412360" y="0"/>
                  </a:lnTo>
                  <a:cubicBezTo>
                    <a:pt x="2457512" y="0"/>
                    <a:pt x="2494114" y="36602"/>
                    <a:pt x="2494114" y="81753"/>
                  </a:cubicBezTo>
                  <a:lnTo>
                    <a:pt x="2494114" y="132789"/>
                  </a:lnTo>
                  <a:cubicBezTo>
                    <a:pt x="2494114" y="177940"/>
                    <a:pt x="2457512" y="214543"/>
                    <a:pt x="2412360" y="214543"/>
                  </a:cubicBezTo>
                  <a:lnTo>
                    <a:pt x="81753" y="214543"/>
                  </a:lnTo>
                  <a:cubicBezTo>
                    <a:pt x="36602" y="214543"/>
                    <a:pt x="0" y="177940"/>
                    <a:pt x="0" y="132789"/>
                  </a:cubicBezTo>
                  <a:lnTo>
                    <a:pt x="0" y="81753"/>
                  </a:lnTo>
                  <a:cubicBezTo>
                    <a:pt x="0" y="36602"/>
                    <a:pt x="36602" y="0"/>
                    <a:pt x="81753" y="0"/>
                  </a:cubicBezTo>
                  <a:close/>
                </a:path>
              </a:pathLst>
            </a:custGeom>
            <a:solidFill>
              <a:srgbClr val="000000">
                <a:alpha val="0"/>
              </a:srgbClr>
            </a:solidFill>
            <a:ln w="38100" cap="rnd">
              <a:solidFill>
                <a:srgbClr val="101B40"/>
              </a:solidFill>
              <a:prstDash val="solid"/>
              <a:round/>
            </a:ln>
          </p:spPr>
        </p:sp>
        <p:sp>
          <p:nvSpPr>
            <p:cNvPr name="TextBox 7" id="7"/>
            <p:cNvSpPr txBox="true"/>
            <p:nvPr/>
          </p:nvSpPr>
          <p:spPr>
            <a:xfrm>
              <a:off x="0" y="-38100"/>
              <a:ext cx="2494114" cy="252643"/>
            </a:xfrm>
            <a:prstGeom prst="rect">
              <a:avLst/>
            </a:prstGeom>
          </p:spPr>
          <p:txBody>
            <a:bodyPr anchor="ctr" rtlCol="false" tIns="50800" lIns="50800" bIns="50800" rIns="50800"/>
            <a:lstStyle/>
            <a:p>
              <a:pPr algn="ctr">
                <a:lnSpc>
                  <a:spcPts val="2871"/>
                </a:lnSpc>
              </a:pPr>
            </a:p>
          </p:txBody>
        </p:sp>
      </p:grpSp>
      <p:grpSp>
        <p:nvGrpSpPr>
          <p:cNvPr name="Group 8" id="8"/>
          <p:cNvGrpSpPr/>
          <p:nvPr/>
        </p:nvGrpSpPr>
        <p:grpSpPr>
          <a:xfrm rot="0">
            <a:off x="9460786" y="874830"/>
            <a:ext cx="1665830" cy="588932"/>
            <a:chOff x="0" y="0"/>
            <a:chExt cx="438737" cy="155110"/>
          </a:xfrm>
        </p:grpSpPr>
        <p:sp>
          <p:nvSpPr>
            <p:cNvPr name="Freeform 9" id="9"/>
            <p:cNvSpPr/>
            <p:nvPr/>
          </p:nvSpPr>
          <p:spPr>
            <a:xfrm flipH="false" flipV="false" rot="0">
              <a:off x="0" y="0"/>
              <a:ext cx="438737" cy="155110"/>
            </a:xfrm>
            <a:custGeom>
              <a:avLst/>
              <a:gdLst/>
              <a:ahLst/>
              <a:cxnLst/>
              <a:rect r="r" b="b" t="t" l="l"/>
              <a:pathLst>
                <a:path h="155110" w="438737">
                  <a:moveTo>
                    <a:pt x="77555" y="0"/>
                  </a:moveTo>
                  <a:lnTo>
                    <a:pt x="361182" y="0"/>
                  </a:lnTo>
                  <a:cubicBezTo>
                    <a:pt x="404015" y="0"/>
                    <a:pt x="438737" y="34722"/>
                    <a:pt x="438737" y="77555"/>
                  </a:cubicBezTo>
                  <a:lnTo>
                    <a:pt x="438737" y="77555"/>
                  </a:lnTo>
                  <a:cubicBezTo>
                    <a:pt x="438737" y="120387"/>
                    <a:pt x="404015" y="155110"/>
                    <a:pt x="361182" y="155110"/>
                  </a:cubicBezTo>
                  <a:lnTo>
                    <a:pt x="77555" y="155110"/>
                  </a:lnTo>
                  <a:cubicBezTo>
                    <a:pt x="34722" y="155110"/>
                    <a:pt x="0" y="120387"/>
                    <a:pt x="0" y="77555"/>
                  </a:cubicBezTo>
                  <a:lnTo>
                    <a:pt x="0" y="77555"/>
                  </a:lnTo>
                  <a:cubicBezTo>
                    <a:pt x="0" y="34722"/>
                    <a:pt x="34722" y="0"/>
                    <a:pt x="77555" y="0"/>
                  </a:cubicBezTo>
                  <a:close/>
                </a:path>
              </a:pathLst>
            </a:custGeom>
            <a:solidFill>
              <a:srgbClr val="101B40"/>
            </a:solidFill>
            <a:ln cap="rnd">
              <a:noFill/>
              <a:prstDash val="solid"/>
              <a:round/>
            </a:ln>
          </p:spPr>
        </p:sp>
        <p:sp>
          <p:nvSpPr>
            <p:cNvPr name="TextBox 10" id="10"/>
            <p:cNvSpPr txBox="true"/>
            <p:nvPr/>
          </p:nvSpPr>
          <p:spPr>
            <a:xfrm>
              <a:off x="0" y="-38100"/>
              <a:ext cx="438737" cy="193210"/>
            </a:xfrm>
            <a:prstGeom prst="rect">
              <a:avLst/>
            </a:prstGeom>
          </p:spPr>
          <p:txBody>
            <a:bodyPr anchor="ctr" rtlCol="false" tIns="50800" lIns="50800" bIns="50800" rIns="50800"/>
            <a:lstStyle/>
            <a:p>
              <a:pPr algn="ctr">
                <a:lnSpc>
                  <a:spcPts val="2871"/>
                </a:lnSpc>
              </a:pPr>
            </a:p>
          </p:txBody>
        </p:sp>
      </p:grpSp>
      <p:sp>
        <p:nvSpPr>
          <p:cNvPr name="Freeform 11" id="11"/>
          <p:cNvSpPr/>
          <p:nvPr/>
        </p:nvSpPr>
        <p:spPr>
          <a:xfrm flipH="false" flipV="false" rot="0">
            <a:off x="16736419" y="924288"/>
            <a:ext cx="522881" cy="443415"/>
          </a:xfrm>
          <a:custGeom>
            <a:avLst/>
            <a:gdLst/>
            <a:ahLst/>
            <a:cxnLst/>
            <a:rect r="r" b="b" t="t" l="l"/>
            <a:pathLst>
              <a:path h="443415" w="522881">
                <a:moveTo>
                  <a:pt x="0" y="0"/>
                </a:moveTo>
                <a:lnTo>
                  <a:pt x="522881" y="0"/>
                </a:lnTo>
                <a:lnTo>
                  <a:pt x="522881" y="443415"/>
                </a:lnTo>
                <a:lnTo>
                  <a:pt x="0" y="443415"/>
                </a:lnTo>
                <a:lnTo>
                  <a:pt x="0" y="0"/>
                </a:lnTo>
                <a:close/>
              </a:path>
            </a:pathLst>
          </a:custGeom>
          <a:blipFill>
            <a:blip r:embed="rId3">
              <a:extLst>
                <a:ext uri="{96DAC541-7B7A-43D3-8B79-37D633B846F1}">
                  <asvg:svgBlip xmlns:asvg="http://schemas.microsoft.com/office/drawing/2016/SVG/main" r:embed="rId4"/>
                </a:ext>
              </a:extLst>
            </a:blip>
            <a:stretch>
              <a:fillRect l="-962406" t="0" r="-308968" b="0"/>
            </a:stretch>
          </a:blipFill>
        </p:spPr>
      </p:sp>
      <p:grpSp>
        <p:nvGrpSpPr>
          <p:cNvPr name="Group 12" id="12"/>
          <p:cNvGrpSpPr/>
          <p:nvPr/>
        </p:nvGrpSpPr>
        <p:grpSpPr>
          <a:xfrm rot="0">
            <a:off x="16158436" y="6021503"/>
            <a:ext cx="1822999" cy="1822999"/>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1F1F1"/>
            </a:solidFill>
          </p:spPr>
        </p:sp>
        <p:sp>
          <p:nvSpPr>
            <p:cNvPr name="TextBox 14" id="14"/>
            <p:cNvSpPr txBox="true"/>
            <p:nvPr/>
          </p:nvSpPr>
          <p:spPr>
            <a:xfrm>
              <a:off x="76200" y="38100"/>
              <a:ext cx="660400" cy="698500"/>
            </a:xfrm>
            <a:prstGeom prst="rect">
              <a:avLst/>
            </a:prstGeom>
          </p:spPr>
          <p:txBody>
            <a:bodyPr anchor="ctr" rtlCol="false" tIns="50800" lIns="50800" bIns="50800" rIns="50800"/>
            <a:lstStyle/>
            <a:p>
              <a:pPr algn="ctr">
                <a:lnSpc>
                  <a:spcPts val="2591"/>
                </a:lnSpc>
              </a:pPr>
            </a:p>
          </p:txBody>
        </p:sp>
      </p:grpSp>
      <p:grpSp>
        <p:nvGrpSpPr>
          <p:cNvPr name="Group 15" id="15"/>
          <p:cNvGrpSpPr/>
          <p:nvPr/>
        </p:nvGrpSpPr>
        <p:grpSpPr>
          <a:xfrm rot="0">
            <a:off x="17035435" y="8917235"/>
            <a:ext cx="682130" cy="682130"/>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FA4C1"/>
            </a:solidFill>
          </p:spPr>
        </p:sp>
        <p:sp>
          <p:nvSpPr>
            <p:cNvPr name="TextBox 17" id="17"/>
            <p:cNvSpPr txBox="true"/>
            <p:nvPr/>
          </p:nvSpPr>
          <p:spPr>
            <a:xfrm>
              <a:off x="76200" y="38100"/>
              <a:ext cx="660400" cy="698500"/>
            </a:xfrm>
            <a:prstGeom prst="rect">
              <a:avLst/>
            </a:prstGeom>
          </p:spPr>
          <p:txBody>
            <a:bodyPr anchor="ctr" rtlCol="false" tIns="50800" lIns="50800" bIns="50800" rIns="50800"/>
            <a:lstStyle/>
            <a:p>
              <a:pPr algn="ctr">
                <a:lnSpc>
                  <a:spcPts val="2591"/>
                </a:lnSpc>
              </a:pPr>
            </a:p>
          </p:txBody>
        </p:sp>
      </p:grpSp>
      <p:sp>
        <p:nvSpPr>
          <p:cNvPr name="Freeform 18" id="18"/>
          <p:cNvSpPr/>
          <p:nvPr/>
        </p:nvSpPr>
        <p:spPr>
          <a:xfrm flipH="false" flipV="false" rot="0">
            <a:off x="514350" y="3402326"/>
            <a:ext cx="17259300" cy="3689175"/>
          </a:xfrm>
          <a:custGeom>
            <a:avLst/>
            <a:gdLst/>
            <a:ahLst/>
            <a:cxnLst/>
            <a:rect r="r" b="b" t="t" l="l"/>
            <a:pathLst>
              <a:path h="3689175" w="17259300">
                <a:moveTo>
                  <a:pt x="0" y="0"/>
                </a:moveTo>
                <a:lnTo>
                  <a:pt x="17259300" y="0"/>
                </a:lnTo>
                <a:lnTo>
                  <a:pt x="17259300" y="3689175"/>
                </a:lnTo>
                <a:lnTo>
                  <a:pt x="0" y="3689175"/>
                </a:lnTo>
                <a:lnTo>
                  <a:pt x="0" y="0"/>
                </a:lnTo>
                <a:close/>
              </a:path>
            </a:pathLst>
          </a:custGeom>
          <a:blipFill>
            <a:blip r:embed="rId5"/>
            <a:stretch>
              <a:fillRect l="0" t="0" r="0" b="0"/>
            </a:stretch>
          </a:blipFill>
        </p:spPr>
      </p:sp>
      <p:grpSp>
        <p:nvGrpSpPr>
          <p:cNvPr name="Group 19" id="19"/>
          <p:cNvGrpSpPr/>
          <p:nvPr/>
        </p:nvGrpSpPr>
        <p:grpSpPr>
          <a:xfrm rot="0">
            <a:off x="290222" y="2951609"/>
            <a:ext cx="514350" cy="549813"/>
            <a:chOff x="0" y="0"/>
            <a:chExt cx="760374" cy="812800"/>
          </a:xfrm>
        </p:grpSpPr>
        <p:sp>
          <p:nvSpPr>
            <p:cNvPr name="Freeform 20" id="20"/>
            <p:cNvSpPr/>
            <p:nvPr/>
          </p:nvSpPr>
          <p:spPr>
            <a:xfrm flipH="false" flipV="false" rot="0">
              <a:off x="0" y="0"/>
              <a:ext cx="760374" cy="812800"/>
            </a:xfrm>
            <a:custGeom>
              <a:avLst/>
              <a:gdLst/>
              <a:ahLst/>
              <a:cxnLst/>
              <a:rect r="r" b="b" t="t" l="l"/>
              <a:pathLst>
                <a:path h="812800" w="760374">
                  <a:moveTo>
                    <a:pt x="380187" y="0"/>
                  </a:moveTo>
                  <a:cubicBezTo>
                    <a:pt x="170216" y="0"/>
                    <a:pt x="0" y="181951"/>
                    <a:pt x="0" y="406400"/>
                  </a:cubicBezTo>
                  <a:cubicBezTo>
                    <a:pt x="0" y="630849"/>
                    <a:pt x="170216" y="812800"/>
                    <a:pt x="380187" y="812800"/>
                  </a:cubicBezTo>
                  <a:cubicBezTo>
                    <a:pt x="590159" y="812800"/>
                    <a:pt x="760374" y="630849"/>
                    <a:pt x="760374" y="406400"/>
                  </a:cubicBezTo>
                  <a:cubicBezTo>
                    <a:pt x="760374" y="181951"/>
                    <a:pt x="590159" y="0"/>
                    <a:pt x="380187" y="0"/>
                  </a:cubicBezTo>
                  <a:close/>
                </a:path>
              </a:pathLst>
            </a:custGeom>
            <a:solidFill>
              <a:srgbClr val="244A69"/>
            </a:solidFill>
          </p:spPr>
        </p:sp>
        <p:sp>
          <p:nvSpPr>
            <p:cNvPr name="TextBox 21" id="21"/>
            <p:cNvSpPr txBox="true"/>
            <p:nvPr/>
          </p:nvSpPr>
          <p:spPr>
            <a:xfrm>
              <a:off x="71285" y="38100"/>
              <a:ext cx="617804" cy="698500"/>
            </a:xfrm>
            <a:prstGeom prst="rect">
              <a:avLst/>
            </a:prstGeom>
          </p:spPr>
          <p:txBody>
            <a:bodyPr anchor="ctr" rtlCol="false" tIns="50800" lIns="50800" bIns="50800" rIns="50800"/>
            <a:lstStyle/>
            <a:p>
              <a:pPr algn="ctr">
                <a:lnSpc>
                  <a:spcPts val="2591"/>
                </a:lnSpc>
              </a:pPr>
              <a:r>
                <a:rPr lang="en-US" b="true" sz="1851" spc="3">
                  <a:solidFill>
                    <a:srgbClr val="FFFFFF"/>
                  </a:solidFill>
                  <a:latin typeface="Montserrat Bold"/>
                  <a:ea typeface="Montserrat Bold"/>
                  <a:cs typeface="Montserrat Bold"/>
                  <a:sym typeface="Montserrat Bold"/>
                </a:rPr>
                <a:t>4</a:t>
              </a:r>
            </a:p>
          </p:txBody>
        </p:sp>
      </p:grpSp>
      <p:grpSp>
        <p:nvGrpSpPr>
          <p:cNvPr name="Group 22" id="22"/>
          <p:cNvGrpSpPr/>
          <p:nvPr/>
        </p:nvGrpSpPr>
        <p:grpSpPr>
          <a:xfrm rot="0">
            <a:off x="290222" y="7695986"/>
            <a:ext cx="2442498" cy="2442498"/>
            <a:chOff x="0" y="0"/>
            <a:chExt cx="3674769" cy="3674769"/>
          </a:xfrm>
        </p:grpSpPr>
        <p:sp>
          <p:nvSpPr>
            <p:cNvPr name="Freeform 23" id="23"/>
            <p:cNvSpPr/>
            <p:nvPr/>
          </p:nvSpPr>
          <p:spPr>
            <a:xfrm flipH="true" flipV="false" rot="0">
              <a:off x="0" y="0"/>
              <a:ext cx="3674768" cy="3674768"/>
            </a:xfrm>
            <a:custGeom>
              <a:avLst/>
              <a:gdLst/>
              <a:ahLst/>
              <a:cxnLst/>
              <a:rect r="r" b="b" t="t" l="l"/>
              <a:pathLst>
                <a:path h="3674768" w="3674768">
                  <a:moveTo>
                    <a:pt x="1837384" y="0"/>
                  </a:moveTo>
                  <a:cubicBezTo>
                    <a:pt x="2852143" y="0"/>
                    <a:pt x="3674768" y="822625"/>
                    <a:pt x="3674768" y="1837384"/>
                  </a:cubicBezTo>
                  <a:cubicBezTo>
                    <a:pt x="3674768" y="2852144"/>
                    <a:pt x="2852143" y="3674768"/>
                    <a:pt x="1837384" y="3674768"/>
                  </a:cubicBezTo>
                  <a:cubicBezTo>
                    <a:pt x="822625" y="3674768"/>
                    <a:pt x="0" y="2852144"/>
                    <a:pt x="0" y="1837384"/>
                  </a:cubicBezTo>
                  <a:cubicBezTo>
                    <a:pt x="0" y="822625"/>
                    <a:pt x="822625" y="0"/>
                    <a:pt x="1837384" y="0"/>
                  </a:cubicBezTo>
                  <a:close/>
                </a:path>
              </a:pathLst>
            </a:custGeom>
            <a:blipFill>
              <a:blip r:embed="rId6"/>
              <a:stretch>
                <a:fillRect l="-38888" t="0" r="-38888" b="0"/>
              </a:stretch>
            </a:blipFill>
          </p:spPr>
        </p:sp>
      </p:grpSp>
      <p:sp>
        <p:nvSpPr>
          <p:cNvPr name="TextBox 24" id="24"/>
          <p:cNvSpPr txBox="true"/>
          <p:nvPr/>
        </p:nvSpPr>
        <p:spPr>
          <a:xfrm rot="0">
            <a:off x="4441856" y="976273"/>
            <a:ext cx="1662550" cy="314925"/>
          </a:xfrm>
          <a:prstGeom prst="rect">
            <a:avLst/>
          </a:prstGeom>
        </p:spPr>
        <p:txBody>
          <a:bodyPr anchor="t" rtlCol="false" tIns="0" lIns="0" bIns="0" rIns="0">
            <a:spAutoFit/>
          </a:bodyPr>
          <a:lstStyle/>
          <a:p>
            <a:pPr algn="ctr" marL="0" indent="0" lvl="0">
              <a:lnSpc>
                <a:spcPts val="2591"/>
              </a:lnSpc>
              <a:spcBef>
                <a:spcPct val="0"/>
              </a:spcBef>
            </a:pPr>
            <a:r>
              <a:rPr lang="en-US" sz="1851" spc="3">
                <a:solidFill>
                  <a:srgbClr val="101B40"/>
                </a:solidFill>
                <a:latin typeface="Montserrat"/>
                <a:ea typeface="Montserrat"/>
                <a:cs typeface="Montserrat"/>
                <a:sym typeface="Montserrat"/>
              </a:rPr>
              <a:t>HOME</a:t>
            </a:r>
          </a:p>
        </p:txBody>
      </p:sp>
      <p:sp>
        <p:nvSpPr>
          <p:cNvPr name="TextBox 25" id="25"/>
          <p:cNvSpPr txBox="true"/>
          <p:nvPr/>
        </p:nvSpPr>
        <p:spPr>
          <a:xfrm rot="0">
            <a:off x="6829803" y="978486"/>
            <a:ext cx="1907082" cy="314925"/>
          </a:xfrm>
          <a:prstGeom prst="rect">
            <a:avLst/>
          </a:prstGeom>
        </p:spPr>
        <p:txBody>
          <a:bodyPr anchor="t" rtlCol="false" tIns="0" lIns="0" bIns="0" rIns="0">
            <a:spAutoFit/>
          </a:bodyPr>
          <a:lstStyle/>
          <a:p>
            <a:pPr algn="ctr" marL="0" indent="0" lvl="0">
              <a:lnSpc>
                <a:spcPts val="2591"/>
              </a:lnSpc>
              <a:spcBef>
                <a:spcPct val="0"/>
              </a:spcBef>
            </a:pPr>
            <a:r>
              <a:rPr lang="en-US" sz="1851" spc="3">
                <a:solidFill>
                  <a:srgbClr val="101B40"/>
                </a:solidFill>
                <a:latin typeface="Montserrat"/>
                <a:ea typeface="Montserrat"/>
                <a:cs typeface="Montserrat"/>
                <a:sym typeface="Montserrat"/>
              </a:rPr>
              <a:t>PROBLEM</a:t>
            </a:r>
          </a:p>
        </p:txBody>
      </p:sp>
      <p:sp>
        <p:nvSpPr>
          <p:cNvPr name="TextBox 26" id="26"/>
          <p:cNvSpPr txBox="true"/>
          <p:nvPr/>
        </p:nvSpPr>
        <p:spPr>
          <a:xfrm rot="0">
            <a:off x="9499106" y="978486"/>
            <a:ext cx="1589190" cy="314925"/>
          </a:xfrm>
          <a:prstGeom prst="rect">
            <a:avLst/>
          </a:prstGeom>
        </p:spPr>
        <p:txBody>
          <a:bodyPr anchor="t" rtlCol="false" tIns="0" lIns="0" bIns="0" rIns="0">
            <a:spAutoFit/>
          </a:bodyPr>
          <a:lstStyle/>
          <a:p>
            <a:pPr algn="ctr" marL="0" indent="0" lvl="0">
              <a:lnSpc>
                <a:spcPts val="2591"/>
              </a:lnSpc>
              <a:spcBef>
                <a:spcPct val="0"/>
              </a:spcBef>
            </a:pPr>
            <a:r>
              <a:rPr lang="en-US" b="true" sz="1851" spc="3">
                <a:solidFill>
                  <a:srgbClr val="F4F4F4"/>
                </a:solidFill>
                <a:latin typeface="Montserrat Bold"/>
                <a:ea typeface="Montserrat Bold"/>
                <a:cs typeface="Montserrat Bold"/>
                <a:sym typeface="Montserrat Bold"/>
              </a:rPr>
              <a:t>SOLUTION</a:t>
            </a:r>
          </a:p>
        </p:txBody>
      </p:sp>
      <p:sp>
        <p:nvSpPr>
          <p:cNvPr name="TextBox 27" id="27"/>
          <p:cNvSpPr txBox="true"/>
          <p:nvPr/>
        </p:nvSpPr>
        <p:spPr>
          <a:xfrm rot="0">
            <a:off x="11594836" y="976273"/>
            <a:ext cx="2224975" cy="314925"/>
          </a:xfrm>
          <a:prstGeom prst="rect">
            <a:avLst/>
          </a:prstGeom>
        </p:spPr>
        <p:txBody>
          <a:bodyPr anchor="t" rtlCol="false" tIns="0" lIns="0" bIns="0" rIns="0">
            <a:spAutoFit/>
          </a:bodyPr>
          <a:lstStyle/>
          <a:p>
            <a:pPr algn="ctr" marL="0" indent="0" lvl="0">
              <a:lnSpc>
                <a:spcPts val="2591"/>
              </a:lnSpc>
              <a:spcBef>
                <a:spcPct val="0"/>
              </a:spcBef>
            </a:pPr>
            <a:r>
              <a:rPr lang="en-US" sz="1851" spc="3">
                <a:solidFill>
                  <a:srgbClr val="101B40"/>
                </a:solidFill>
                <a:latin typeface="Montserrat"/>
                <a:ea typeface="Montserrat"/>
                <a:cs typeface="Montserrat"/>
                <a:sym typeface="Montserrat"/>
              </a:rPr>
              <a:t>OTHERS</a:t>
            </a:r>
          </a:p>
        </p:txBody>
      </p:sp>
      <p:sp>
        <p:nvSpPr>
          <p:cNvPr name="TextBox 28" id="28"/>
          <p:cNvSpPr txBox="true"/>
          <p:nvPr/>
        </p:nvSpPr>
        <p:spPr>
          <a:xfrm rot="0">
            <a:off x="804572" y="874492"/>
            <a:ext cx="1888114" cy="285832"/>
          </a:xfrm>
          <a:prstGeom prst="rect">
            <a:avLst/>
          </a:prstGeom>
        </p:spPr>
        <p:txBody>
          <a:bodyPr anchor="t" rtlCol="false" tIns="0" lIns="0" bIns="0" rIns="0">
            <a:spAutoFit/>
          </a:bodyPr>
          <a:lstStyle/>
          <a:p>
            <a:pPr algn="l" marL="0" indent="0" lvl="0">
              <a:lnSpc>
                <a:spcPts val="2235"/>
              </a:lnSpc>
            </a:pPr>
            <a:r>
              <a:rPr lang="en-US" b="true" sz="2051" spc="4">
                <a:solidFill>
                  <a:srgbClr val="101B40"/>
                </a:solidFill>
                <a:latin typeface="Montserrat Bold"/>
                <a:ea typeface="Montserrat Bold"/>
                <a:cs typeface="Montserrat Bold"/>
                <a:sym typeface="Montserrat Bold"/>
              </a:rPr>
              <a:t>SHE++V5.0</a:t>
            </a:r>
          </a:p>
        </p:txBody>
      </p:sp>
      <p:sp>
        <p:nvSpPr>
          <p:cNvPr name="TextBox 29" id="29"/>
          <p:cNvSpPr txBox="true"/>
          <p:nvPr/>
        </p:nvSpPr>
        <p:spPr>
          <a:xfrm rot="0">
            <a:off x="804572" y="3005235"/>
            <a:ext cx="1887281" cy="404461"/>
          </a:xfrm>
          <a:prstGeom prst="rect">
            <a:avLst/>
          </a:prstGeom>
        </p:spPr>
        <p:txBody>
          <a:bodyPr anchor="t" rtlCol="false" tIns="0" lIns="0" bIns="0" rIns="0">
            <a:spAutoFit/>
          </a:bodyPr>
          <a:lstStyle/>
          <a:p>
            <a:pPr algn="ctr">
              <a:lnSpc>
                <a:spcPts val="3431"/>
              </a:lnSpc>
              <a:spcBef>
                <a:spcPct val="0"/>
              </a:spcBef>
            </a:pPr>
            <a:r>
              <a:rPr lang="en-US" b="true" sz="2451" spc="4">
                <a:solidFill>
                  <a:srgbClr val="000000"/>
                </a:solidFill>
                <a:latin typeface="Canva Sans Bold"/>
                <a:ea typeface="Canva Sans Bold"/>
                <a:cs typeface="Canva Sans Bold"/>
                <a:sym typeface="Canva Sans Bold"/>
              </a:rPr>
              <a:t>BEDROCK</a:t>
            </a:r>
          </a:p>
        </p:txBody>
      </p:sp>
      <p:sp>
        <p:nvSpPr>
          <p:cNvPr name="TextBox 30" id="30"/>
          <p:cNvSpPr txBox="true"/>
          <p:nvPr/>
        </p:nvSpPr>
        <p:spPr>
          <a:xfrm rot="0">
            <a:off x="-208833" y="2108263"/>
            <a:ext cx="19415878" cy="589151"/>
          </a:xfrm>
          <a:prstGeom prst="rect">
            <a:avLst/>
          </a:prstGeom>
        </p:spPr>
        <p:txBody>
          <a:bodyPr anchor="t" rtlCol="false" tIns="0" lIns="0" bIns="0" rIns="0">
            <a:spAutoFit/>
          </a:bodyPr>
          <a:lstStyle/>
          <a:p>
            <a:pPr algn="ctr">
              <a:lnSpc>
                <a:spcPts val="4802"/>
              </a:lnSpc>
              <a:spcBef>
                <a:spcPct val="0"/>
              </a:spcBef>
            </a:pPr>
            <a:r>
              <a:rPr lang="en-US" b="true" sz="3430" spc="6">
                <a:solidFill>
                  <a:srgbClr val="8FA4C1"/>
                </a:solidFill>
                <a:latin typeface="Montserrat Bold"/>
                <a:ea typeface="Montserrat Bold"/>
                <a:cs typeface="Montserrat Bold"/>
                <a:sym typeface="Montserrat Bold"/>
              </a:rPr>
              <a:t>“AWS SERVICES OVERVIEW FOR AI FOOD REVIEW DETECTOR”</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grpSp>
        <p:nvGrpSpPr>
          <p:cNvPr name="Group 2" id="2"/>
          <p:cNvGrpSpPr/>
          <p:nvPr/>
        </p:nvGrpSpPr>
        <p:grpSpPr>
          <a:xfrm rot="0">
            <a:off x="-589609" y="683080"/>
            <a:ext cx="17587469" cy="9603920"/>
            <a:chOff x="0" y="0"/>
            <a:chExt cx="4632091" cy="2529427"/>
          </a:xfrm>
        </p:grpSpPr>
        <p:sp>
          <p:nvSpPr>
            <p:cNvPr name="Freeform 3" id="3"/>
            <p:cNvSpPr/>
            <p:nvPr/>
          </p:nvSpPr>
          <p:spPr>
            <a:xfrm flipH="false" flipV="false" rot="0">
              <a:off x="0" y="0"/>
              <a:ext cx="4632091" cy="2529427"/>
            </a:xfrm>
            <a:custGeom>
              <a:avLst/>
              <a:gdLst/>
              <a:ahLst/>
              <a:cxnLst/>
              <a:rect r="r" b="b" t="t" l="l"/>
              <a:pathLst>
                <a:path h="2529427" w="4632091">
                  <a:moveTo>
                    <a:pt x="22450" y="0"/>
                  </a:moveTo>
                  <a:lnTo>
                    <a:pt x="4609641" y="0"/>
                  </a:lnTo>
                  <a:cubicBezTo>
                    <a:pt x="4615595" y="0"/>
                    <a:pt x="4621305" y="2365"/>
                    <a:pt x="4625515" y="6575"/>
                  </a:cubicBezTo>
                  <a:cubicBezTo>
                    <a:pt x="4629725" y="10786"/>
                    <a:pt x="4632091" y="16496"/>
                    <a:pt x="4632091" y="22450"/>
                  </a:cubicBezTo>
                  <a:lnTo>
                    <a:pt x="4632091" y="2506977"/>
                  </a:lnTo>
                  <a:cubicBezTo>
                    <a:pt x="4632091" y="2519376"/>
                    <a:pt x="4622039" y="2529427"/>
                    <a:pt x="4609641" y="2529427"/>
                  </a:cubicBezTo>
                  <a:lnTo>
                    <a:pt x="22450" y="2529427"/>
                  </a:lnTo>
                  <a:cubicBezTo>
                    <a:pt x="10051" y="2529427"/>
                    <a:pt x="0" y="2519376"/>
                    <a:pt x="0" y="2506977"/>
                  </a:cubicBezTo>
                  <a:lnTo>
                    <a:pt x="0" y="22450"/>
                  </a:lnTo>
                  <a:cubicBezTo>
                    <a:pt x="0" y="10051"/>
                    <a:pt x="10051" y="0"/>
                    <a:pt x="22450" y="0"/>
                  </a:cubicBezTo>
                  <a:close/>
                </a:path>
              </a:pathLst>
            </a:custGeom>
            <a:solidFill>
              <a:srgbClr val="DCE2EB"/>
            </a:solidFill>
          </p:spPr>
        </p:sp>
        <p:sp>
          <p:nvSpPr>
            <p:cNvPr name="TextBox 4" id="4"/>
            <p:cNvSpPr txBox="true"/>
            <p:nvPr/>
          </p:nvSpPr>
          <p:spPr>
            <a:xfrm>
              <a:off x="0" y="-38100"/>
              <a:ext cx="4632091" cy="2567527"/>
            </a:xfrm>
            <a:prstGeom prst="rect">
              <a:avLst/>
            </a:prstGeom>
          </p:spPr>
          <p:txBody>
            <a:bodyPr anchor="ctr" rtlCol="false" tIns="50800" lIns="50800" bIns="50800" rIns="50800"/>
            <a:lstStyle/>
            <a:p>
              <a:pPr algn="ctr">
                <a:lnSpc>
                  <a:spcPts val="2591"/>
                </a:lnSpc>
              </a:pPr>
            </a:p>
          </p:txBody>
        </p:sp>
      </p:grpSp>
      <p:grpSp>
        <p:nvGrpSpPr>
          <p:cNvPr name="Group 5" id="5"/>
          <p:cNvGrpSpPr/>
          <p:nvPr/>
        </p:nvGrpSpPr>
        <p:grpSpPr>
          <a:xfrm rot="0">
            <a:off x="4409081" y="762000"/>
            <a:ext cx="9469839" cy="814592"/>
            <a:chOff x="0" y="0"/>
            <a:chExt cx="2494114" cy="214543"/>
          </a:xfrm>
        </p:grpSpPr>
        <p:sp>
          <p:nvSpPr>
            <p:cNvPr name="Freeform 6" id="6"/>
            <p:cNvSpPr/>
            <p:nvPr/>
          </p:nvSpPr>
          <p:spPr>
            <a:xfrm flipH="false" flipV="false" rot="0">
              <a:off x="0" y="0"/>
              <a:ext cx="2494114" cy="214543"/>
            </a:xfrm>
            <a:custGeom>
              <a:avLst/>
              <a:gdLst/>
              <a:ahLst/>
              <a:cxnLst/>
              <a:rect r="r" b="b" t="t" l="l"/>
              <a:pathLst>
                <a:path h="214543" w="2494114">
                  <a:moveTo>
                    <a:pt x="81753" y="0"/>
                  </a:moveTo>
                  <a:lnTo>
                    <a:pt x="2412360" y="0"/>
                  </a:lnTo>
                  <a:cubicBezTo>
                    <a:pt x="2457512" y="0"/>
                    <a:pt x="2494114" y="36602"/>
                    <a:pt x="2494114" y="81753"/>
                  </a:cubicBezTo>
                  <a:lnTo>
                    <a:pt x="2494114" y="132789"/>
                  </a:lnTo>
                  <a:cubicBezTo>
                    <a:pt x="2494114" y="177940"/>
                    <a:pt x="2457512" y="214543"/>
                    <a:pt x="2412360" y="214543"/>
                  </a:cubicBezTo>
                  <a:lnTo>
                    <a:pt x="81753" y="214543"/>
                  </a:lnTo>
                  <a:cubicBezTo>
                    <a:pt x="36602" y="214543"/>
                    <a:pt x="0" y="177940"/>
                    <a:pt x="0" y="132789"/>
                  </a:cubicBezTo>
                  <a:lnTo>
                    <a:pt x="0" y="81753"/>
                  </a:lnTo>
                  <a:cubicBezTo>
                    <a:pt x="0" y="36602"/>
                    <a:pt x="36602" y="0"/>
                    <a:pt x="81753" y="0"/>
                  </a:cubicBezTo>
                  <a:close/>
                </a:path>
              </a:pathLst>
            </a:custGeom>
            <a:solidFill>
              <a:srgbClr val="000000">
                <a:alpha val="0"/>
              </a:srgbClr>
            </a:solidFill>
            <a:ln w="38100" cap="rnd">
              <a:solidFill>
                <a:srgbClr val="101B40"/>
              </a:solidFill>
              <a:prstDash val="solid"/>
              <a:round/>
            </a:ln>
          </p:spPr>
        </p:sp>
        <p:sp>
          <p:nvSpPr>
            <p:cNvPr name="TextBox 7" id="7"/>
            <p:cNvSpPr txBox="true"/>
            <p:nvPr/>
          </p:nvSpPr>
          <p:spPr>
            <a:xfrm>
              <a:off x="0" y="-38100"/>
              <a:ext cx="2494114" cy="252643"/>
            </a:xfrm>
            <a:prstGeom prst="rect">
              <a:avLst/>
            </a:prstGeom>
          </p:spPr>
          <p:txBody>
            <a:bodyPr anchor="ctr" rtlCol="false" tIns="50800" lIns="50800" bIns="50800" rIns="50800"/>
            <a:lstStyle/>
            <a:p>
              <a:pPr algn="ctr">
                <a:lnSpc>
                  <a:spcPts val="2871"/>
                </a:lnSpc>
              </a:pPr>
            </a:p>
          </p:txBody>
        </p:sp>
      </p:grpSp>
      <p:grpSp>
        <p:nvGrpSpPr>
          <p:cNvPr name="Group 8" id="8"/>
          <p:cNvGrpSpPr/>
          <p:nvPr/>
        </p:nvGrpSpPr>
        <p:grpSpPr>
          <a:xfrm rot="0">
            <a:off x="9460786" y="874830"/>
            <a:ext cx="1665830" cy="588932"/>
            <a:chOff x="0" y="0"/>
            <a:chExt cx="438737" cy="155110"/>
          </a:xfrm>
        </p:grpSpPr>
        <p:sp>
          <p:nvSpPr>
            <p:cNvPr name="Freeform 9" id="9"/>
            <p:cNvSpPr/>
            <p:nvPr/>
          </p:nvSpPr>
          <p:spPr>
            <a:xfrm flipH="false" flipV="false" rot="0">
              <a:off x="0" y="0"/>
              <a:ext cx="438737" cy="155110"/>
            </a:xfrm>
            <a:custGeom>
              <a:avLst/>
              <a:gdLst/>
              <a:ahLst/>
              <a:cxnLst/>
              <a:rect r="r" b="b" t="t" l="l"/>
              <a:pathLst>
                <a:path h="155110" w="438737">
                  <a:moveTo>
                    <a:pt x="77555" y="0"/>
                  </a:moveTo>
                  <a:lnTo>
                    <a:pt x="361182" y="0"/>
                  </a:lnTo>
                  <a:cubicBezTo>
                    <a:pt x="404015" y="0"/>
                    <a:pt x="438737" y="34722"/>
                    <a:pt x="438737" y="77555"/>
                  </a:cubicBezTo>
                  <a:lnTo>
                    <a:pt x="438737" y="77555"/>
                  </a:lnTo>
                  <a:cubicBezTo>
                    <a:pt x="438737" y="120387"/>
                    <a:pt x="404015" y="155110"/>
                    <a:pt x="361182" y="155110"/>
                  </a:cubicBezTo>
                  <a:lnTo>
                    <a:pt x="77555" y="155110"/>
                  </a:lnTo>
                  <a:cubicBezTo>
                    <a:pt x="34722" y="155110"/>
                    <a:pt x="0" y="120387"/>
                    <a:pt x="0" y="77555"/>
                  </a:cubicBezTo>
                  <a:lnTo>
                    <a:pt x="0" y="77555"/>
                  </a:lnTo>
                  <a:cubicBezTo>
                    <a:pt x="0" y="34722"/>
                    <a:pt x="34722" y="0"/>
                    <a:pt x="77555" y="0"/>
                  </a:cubicBezTo>
                  <a:close/>
                </a:path>
              </a:pathLst>
            </a:custGeom>
            <a:solidFill>
              <a:srgbClr val="101B40"/>
            </a:solidFill>
            <a:ln cap="rnd">
              <a:noFill/>
              <a:prstDash val="solid"/>
              <a:round/>
            </a:ln>
          </p:spPr>
        </p:sp>
        <p:sp>
          <p:nvSpPr>
            <p:cNvPr name="TextBox 10" id="10"/>
            <p:cNvSpPr txBox="true"/>
            <p:nvPr/>
          </p:nvSpPr>
          <p:spPr>
            <a:xfrm>
              <a:off x="0" y="-38100"/>
              <a:ext cx="438737" cy="193210"/>
            </a:xfrm>
            <a:prstGeom prst="rect">
              <a:avLst/>
            </a:prstGeom>
          </p:spPr>
          <p:txBody>
            <a:bodyPr anchor="ctr" rtlCol="false" tIns="50800" lIns="50800" bIns="50800" rIns="50800"/>
            <a:lstStyle/>
            <a:p>
              <a:pPr algn="ctr">
                <a:lnSpc>
                  <a:spcPts val="2871"/>
                </a:lnSpc>
              </a:pPr>
            </a:p>
          </p:txBody>
        </p:sp>
      </p:grpSp>
      <p:sp>
        <p:nvSpPr>
          <p:cNvPr name="Freeform 11" id="11"/>
          <p:cNvSpPr/>
          <p:nvPr/>
        </p:nvSpPr>
        <p:spPr>
          <a:xfrm flipH="false" flipV="false" rot="0">
            <a:off x="16736419" y="924288"/>
            <a:ext cx="522881" cy="443415"/>
          </a:xfrm>
          <a:custGeom>
            <a:avLst/>
            <a:gdLst/>
            <a:ahLst/>
            <a:cxnLst/>
            <a:rect r="r" b="b" t="t" l="l"/>
            <a:pathLst>
              <a:path h="443415" w="522881">
                <a:moveTo>
                  <a:pt x="0" y="0"/>
                </a:moveTo>
                <a:lnTo>
                  <a:pt x="522881" y="0"/>
                </a:lnTo>
                <a:lnTo>
                  <a:pt x="522881" y="443415"/>
                </a:lnTo>
                <a:lnTo>
                  <a:pt x="0" y="443415"/>
                </a:lnTo>
                <a:lnTo>
                  <a:pt x="0" y="0"/>
                </a:lnTo>
                <a:close/>
              </a:path>
            </a:pathLst>
          </a:custGeom>
          <a:blipFill>
            <a:blip r:embed="rId3">
              <a:extLst>
                <a:ext uri="{96DAC541-7B7A-43D3-8B79-37D633B846F1}">
                  <asvg:svgBlip xmlns:asvg="http://schemas.microsoft.com/office/drawing/2016/SVG/main" r:embed="rId4"/>
                </a:ext>
              </a:extLst>
            </a:blip>
            <a:stretch>
              <a:fillRect l="-962406" t="0" r="-308968" b="0"/>
            </a:stretch>
          </a:blipFill>
        </p:spPr>
      </p:sp>
      <p:grpSp>
        <p:nvGrpSpPr>
          <p:cNvPr name="Group 12" id="12"/>
          <p:cNvGrpSpPr/>
          <p:nvPr/>
        </p:nvGrpSpPr>
        <p:grpSpPr>
          <a:xfrm rot="0">
            <a:off x="16158436" y="6021503"/>
            <a:ext cx="1822999" cy="1822999"/>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1F1F1"/>
            </a:solidFill>
          </p:spPr>
        </p:sp>
        <p:sp>
          <p:nvSpPr>
            <p:cNvPr name="TextBox 14" id="14"/>
            <p:cNvSpPr txBox="true"/>
            <p:nvPr/>
          </p:nvSpPr>
          <p:spPr>
            <a:xfrm>
              <a:off x="76200" y="38100"/>
              <a:ext cx="660400" cy="698500"/>
            </a:xfrm>
            <a:prstGeom prst="rect">
              <a:avLst/>
            </a:prstGeom>
          </p:spPr>
          <p:txBody>
            <a:bodyPr anchor="ctr" rtlCol="false" tIns="50800" lIns="50800" bIns="50800" rIns="50800"/>
            <a:lstStyle/>
            <a:p>
              <a:pPr algn="ctr">
                <a:lnSpc>
                  <a:spcPts val="2591"/>
                </a:lnSpc>
              </a:pPr>
            </a:p>
          </p:txBody>
        </p:sp>
      </p:grpSp>
      <p:grpSp>
        <p:nvGrpSpPr>
          <p:cNvPr name="Group 15" id="15"/>
          <p:cNvGrpSpPr/>
          <p:nvPr/>
        </p:nvGrpSpPr>
        <p:grpSpPr>
          <a:xfrm rot="0">
            <a:off x="17035435" y="8917235"/>
            <a:ext cx="682130" cy="682130"/>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FA4C1"/>
            </a:solidFill>
          </p:spPr>
        </p:sp>
        <p:sp>
          <p:nvSpPr>
            <p:cNvPr name="TextBox 17" id="17"/>
            <p:cNvSpPr txBox="true"/>
            <p:nvPr/>
          </p:nvSpPr>
          <p:spPr>
            <a:xfrm>
              <a:off x="76200" y="38100"/>
              <a:ext cx="660400" cy="698500"/>
            </a:xfrm>
            <a:prstGeom prst="rect">
              <a:avLst/>
            </a:prstGeom>
          </p:spPr>
          <p:txBody>
            <a:bodyPr anchor="ctr" rtlCol="false" tIns="50800" lIns="50800" bIns="50800" rIns="50800"/>
            <a:lstStyle/>
            <a:p>
              <a:pPr algn="ctr">
                <a:lnSpc>
                  <a:spcPts val="2591"/>
                </a:lnSpc>
              </a:pPr>
            </a:p>
          </p:txBody>
        </p:sp>
      </p:grpSp>
      <p:grpSp>
        <p:nvGrpSpPr>
          <p:cNvPr name="Group 18" id="18"/>
          <p:cNvGrpSpPr/>
          <p:nvPr/>
        </p:nvGrpSpPr>
        <p:grpSpPr>
          <a:xfrm rot="0">
            <a:off x="-1014013" y="7723491"/>
            <a:ext cx="2728557" cy="2387487"/>
            <a:chOff x="0" y="0"/>
            <a:chExt cx="812800" cy="711200"/>
          </a:xfrm>
        </p:grpSpPr>
        <p:sp>
          <p:nvSpPr>
            <p:cNvPr name="Freeform 19" id="19"/>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F1F1F1"/>
            </a:solidFill>
          </p:spPr>
        </p:sp>
        <p:sp>
          <p:nvSpPr>
            <p:cNvPr name="TextBox 20" id="20"/>
            <p:cNvSpPr txBox="true"/>
            <p:nvPr/>
          </p:nvSpPr>
          <p:spPr>
            <a:xfrm>
              <a:off x="127000" y="292100"/>
              <a:ext cx="558800" cy="368300"/>
            </a:xfrm>
            <a:prstGeom prst="rect">
              <a:avLst/>
            </a:prstGeom>
          </p:spPr>
          <p:txBody>
            <a:bodyPr anchor="ctr" rtlCol="false" tIns="50800" lIns="50800" bIns="50800" rIns="50800"/>
            <a:lstStyle/>
            <a:p>
              <a:pPr algn="ctr">
                <a:lnSpc>
                  <a:spcPts val="2591"/>
                </a:lnSpc>
              </a:pPr>
            </a:p>
          </p:txBody>
        </p:sp>
      </p:grpSp>
      <p:sp>
        <p:nvSpPr>
          <p:cNvPr name="Freeform 21" id="21"/>
          <p:cNvSpPr/>
          <p:nvPr/>
        </p:nvSpPr>
        <p:spPr>
          <a:xfrm flipH="false" flipV="false" rot="0">
            <a:off x="1396465" y="3409696"/>
            <a:ext cx="15818686" cy="5991327"/>
          </a:xfrm>
          <a:custGeom>
            <a:avLst/>
            <a:gdLst/>
            <a:ahLst/>
            <a:cxnLst/>
            <a:rect r="r" b="b" t="t" l="l"/>
            <a:pathLst>
              <a:path h="5991327" w="15818686">
                <a:moveTo>
                  <a:pt x="0" y="0"/>
                </a:moveTo>
                <a:lnTo>
                  <a:pt x="15818686" y="0"/>
                </a:lnTo>
                <a:lnTo>
                  <a:pt x="15818686" y="5991327"/>
                </a:lnTo>
                <a:lnTo>
                  <a:pt x="0" y="5991327"/>
                </a:lnTo>
                <a:lnTo>
                  <a:pt x="0" y="0"/>
                </a:lnTo>
                <a:close/>
              </a:path>
            </a:pathLst>
          </a:custGeom>
          <a:blipFill>
            <a:blip r:embed="rId5"/>
            <a:stretch>
              <a:fillRect l="0" t="0" r="0" b="0"/>
            </a:stretch>
          </a:blipFill>
        </p:spPr>
      </p:sp>
      <p:sp>
        <p:nvSpPr>
          <p:cNvPr name="TextBox 22" id="22"/>
          <p:cNvSpPr txBox="true"/>
          <p:nvPr/>
        </p:nvSpPr>
        <p:spPr>
          <a:xfrm rot="0">
            <a:off x="1566971" y="3005235"/>
            <a:ext cx="5749769" cy="404461"/>
          </a:xfrm>
          <a:prstGeom prst="rect">
            <a:avLst/>
          </a:prstGeom>
        </p:spPr>
        <p:txBody>
          <a:bodyPr anchor="t" rtlCol="false" tIns="0" lIns="0" bIns="0" rIns="0">
            <a:spAutoFit/>
          </a:bodyPr>
          <a:lstStyle/>
          <a:p>
            <a:pPr algn="ctr">
              <a:lnSpc>
                <a:spcPts val="3431"/>
              </a:lnSpc>
              <a:spcBef>
                <a:spcPct val="0"/>
              </a:spcBef>
            </a:pPr>
            <a:r>
              <a:rPr lang="en-US" b="true" sz="2451" spc="4">
                <a:solidFill>
                  <a:srgbClr val="000000"/>
                </a:solidFill>
                <a:latin typeface="Canva Sans Bold"/>
                <a:ea typeface="Canva Sans Bold"/>
                <a:cs typeface="Canva Sans Bold"/>
                <a:sym typeface="Canva Sans Bold"/>
              </a:rPr>
              <a:t>DYNAMODB STORE REVIEWS DATA</a:t>
            </a:r>
          </a:p>
        </p:txBody>
      </p:sp>
      <p:grpSp>
        <p:nvGrpSpPr>
          <p:cNvPr name="Group 23" id="23"/>
          <p:cNvGrpSpPr/>
          <p:nvPr/>
        </p:nvGrpSpPr>
        <p:grpSpPr>
          <a:xfrm rot="0">
            <a:off x="1164731" y="2968264"/>
            <a:ext cx="549813" cy="549813"/>
            <a:chOff x="0" y="0"/>
            <a:chExt cx="812800" cy="812800"/>
          </a:xfrm>
        </p:grpSpPr>
        <p:sp>
          <p:nvSpPr>
            <p:cNvPr name="Freeform 24" id="2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44A69"/>
            </a:solidFill>
          </p:spPr>
        </p:sp>
        <p:sp>
          <p:nvSpPr>
            <p:cNvPr name="TextBox 25" id="25"/>
            <p:cNvSpPr txBox="true"/>
            <p:nvPr/>
          </p:nvSpPr>
          <p:spPr>
            <a:xfrm>
              <a:off x="76200" y="38100"/>
              <a:ext cx="660400" cy="698500"/>
            </a:xfrm>
            <a:prstGeom prst="rect">
              <a:avLst/>
            </a:prstGeom>
          </p:spPr>
          <p:txBody>
            <a:bodyPr anchor="ctr" rtlCol="false" tIns="50800" lIns="50800" bIns="50800" rIns="50800"/>
            <a:lstStyle/>
            <a:p>
              <a:pPr algn="ctr">
                <a:lnSpc>
                  <a:spcPts val="2591"/>
                </a:lnSpc>
              </a:pPr>
              <a:r>
                <a:rPr lang="en-US" b="true" sz="1851" spc="3">
                  <a:solidFill>
                    <a:srgbClr val="FFFFFF"/>
                  </a:solidFill>
                  <a:latin typeface="Montserrat Bold"/>
                  <a:ea typeface="Montserrat Bold"/>
                  <a:cs typeface="Montserrat Bold"/>
                  <a:sym typeface="Montserrat Bold"/>
                </a:rPr>
                <a:t>5</a:t>
              </a:r>
            </a:p>
          </p:txBody>
        </p:sp>
      </p:grpSp>
      <p:grpSp>
        <p:nvGrpSpPr>
          <p:cNvPr name="Group 26" id="26"/>
          <p:cNvGrpSpPr/>
          <p:nvPr/>
        </p:nvGrpSpPr>
        <p:grpSpPr>
          <a:xfrm rot="0">
            <a:off x="350265" y="7494039"/>
            <a:ext cx="2442498" cy="2442498"/>
            <a:chOff x="0" y="0"/>
            <a:chExt cx="3674769" cy="3674769"/>
          </a:xfrm>
        </p:grpSpPr>
        <p:sp>
          <p:nvSpPr>
            <p:cNvPr name="Freeform 27" id="27"/>
            <p:cNvSpPr/>
            <p:nvPr/>
          </p:nvSpPr>
          <p:spPr>
            <a:xfrm flipH="true" flipV="false" rot="0">
              <a:off x="0" y="0"/>
              <a:ext cx="3674768" cy="3674768"/>
            </a:xfrm>
            <a:custGeom>
              <a:avLst/>
              <a:gdLst/>
              <a:ahLst/>
              <a:cxnLst/>
              <a:rect r="r" b="b" t="t" l="l"/>
              <a:pathLst>
                <a:path h="3674768" w="3674768">
                  <a:moveTo>
                    <a:pt x="1837384" y="0"/>
                  </a:moveTo>
                  <a:cubicBezTo>
                    <a:pt x="2852143" y="0"/>
                    <a:pt x="3674768" y="822625"/>
                    <a:pt x="3674768" y="1837384"/>
                  </a:cubicBezTo>
                  <a:cubicBezTo>
                    <a:pt x="3674768" y="2852144"/>
                    <a:pt x="2852143" y="3674768"/>
                    <a:pt x="1837384" y="3674768"/>
                  </a:cubicBezTo>
                  <a:cubicBezTo>
                    <a:pt x="822625" y="3674768"/>
                    <a:pt x="0" y="2852144"/>
                    <a:pt x="0" y="1837384"/>
                  </a:cubicBezTo>
                  <a:cubicBezTo>
                    <a:pt x="0" y="822625"/>
                    <a:pt x="822625" y="0"/>
                    <a:pt x="1837384" y="0"/>
                  </a:cubicBezTo>
                  <a:close/>
                </a:path>
              </a:pathLst>
            </a:custGeom>
            <a:blipFill>
              <a:blip r:embed="rId6"/>
              <a:stretch>
                <a:fillRect l="-38888" t="0" r="-38888" b="0"/>
              </a:stretch>
            </a:blipFill>
          </p:spPr>
        </p:sp>
      </p:grpSp>
      <p:sp>
        <p:nvSpPr>
          <p:cNvPr name="TextBox 28" id="28"/>
          <p:cNvSpPr txBox="true"/>
          <p:nvPr/>
        </p:nvSpPr>
        <p:spPr>
          <a:xfrm rot="0">
            <a:off x="4441856" y="976273"/>
            <a:ext cx="1662550" cy="314925"/>
          </a:xfrm>
          <a:prstGeom prst="rect">
            <a:avLst/>
          </a:prstGeom>
        </p:spPr>
        <p:txBody>
          <a:bodyPr anchor="t" rtlCol="false" tIns="0" lIns="0" bIns="0" rIns="0">
            <a:spAutoFit/>
          </a:bodyPr>
          <a:lstStyle/>
          <a:p>
            <a:pPr algn="ctr" marL="0" indent="0" lvl="0">
              <a:lnSpc>
                <a:spcPts val="2591"/>
              </a:lnSpc>
              <a:spcBef>
                <a:spcPct val="0"/>
              </a:spcBef>
            </a:pPr>
            <a:r>
              <a:rPr lang="en-US" sz="1851" spc="3">
                <a:solidFill>
                  <a:srgbClr val="101B40"/>
                </a:solidFill>
                <a:latin typeface="Montserrat"/>
                <a:ea typeface="Montserrat"/>
                <a:cs typeface="Montserrat"/>
                <a:sym typeface="Montserrat"/>
              </a:rPr>
              <a:t>HOME</a:t>
            </a:r>
          </a:p>
        </p:txBody>
      </p:sp>
      <p:sp>
        <p:nvSpPr>
          <p:cNvPr name="TextBox 29" id="29"/>
          <p:cNvSpPr txBox="true"/>
          <p:nvPr/>
        </p:nvSpPr>
        <p:spPr>
          <a:xfrm rot="0">
            <a:off x="6829803" y="978486"/>
            <a:ext cx="1907082" cy="314925"/>
          </a:xfrm>
          <a:prstGeom prst="rect">
            <a:avLst/>
          </a:prstGeom>
        </p:spPr>
        <p:txBody>
          <a:bodyPr anchor="t" rtlCol="false" tIns="0" lIns="0" bIns="0" rIns="0">
            <a:spAutoFit/>
          </a:bodyPr>
          <a:lstStyle/>
          <a:p>
            <a:pPr algn="ctr" marL="0" indent="0" lvl="0">
              <a:lnSpc>
                <a:spcPts val="2591"/>
              </a:lnSpc>
              <a:spcBef>
                <a:spcPct val="0"/>
              </a:spcBef>
            </a:pPr>
            <a:r>
              <a:rPr lang="en-US" sz="1851" spc="3">
                <a:solidFill>
                  <a:srgbClr val="101B40"/>
                </a:solidFill>
                <a:latin typeface="Montserrat"/>
                <a:ea typeface="Montserrat"/>
                <a:cs typeface="Montserrat"/>
                <a:sym typeface="Montserrat"/>
              </a:rPr>
              <a:t>PROBLEM</a:t>
            </a:r>
          </a:p>
        </p:txBody>
      </p:sp>
      <p:sp>
        <p:nvSpPr>
          <p:cNvPr name="TextBox 30" id="30"/>
          <p:cNvSpPr txBox="true"/>
          <p:nvPr/>
        </p:nvSpPr>
        <p:spPr>
          <a:xfrm rot="0">
            <a:off x="9499106" y="978486"/>
            <a:ext cx="1589190" cy="314925"/>
          </a:xfrm>
          <a:prstGeom prst="rect">
            <a:avLst/>
          </a:prstGeom>
        </p:spPr>
        <p:txBody>
          <a:bodyPr anchor="t" rtlCol="false" tIns="0" lIns="0" bIns="0" rIns="0">
            <a:spAutoFit/>
          </a:bodyPr>
          <a:lstStyle/>
          <a:p>
            <a:pPr algn="ctr" marL="0" indent="0" lvl="0">
              <a:lnSpc>
                <a:spcPts val="2591"/>
              </a:lnSpc>
              <a:spcBef>
                <a:spcPct val="0"/>
              </a:spcBef>
            </a:pPr>
            <a:r>
              <a:rPr lang="en-US" b="true" sz="1851" spc="3">
                <a:solidFill>
                  <a:srgbClr val="F4F4F4"/>
                </a:solidFill>
                <a:latin typeface="Montserrat Bold"/>
                <a:ea typeface="Montserrat Bold"/>
                <a:cs typeface="Montserrat Bold"/>
                <a:sym typeface="Montserrat Bold"/>
              </a:rPr>
              <a:t>SOLUTION</a:t>
            </a:r>
          </a:p>
        </p:txBody>
      </p:sp>
      <p:sp>
        <p:nvSpPr>
          <p:cNvPr name="TextBox 31" id="31"/>
          <p:cNvSpPr txBox="true"/>
          <p:nvPr/>
        </p:nvSpPr>
        <p:spPr>
          <a:xfrm rot="0">
            <a:off x="11594836" y="976273"/>
            <a:ext cx="2224975" cy="314925"/>
          </a:xfrm>
          <a:prstGeom prst="rect">
            <a:avLst/>
          </a:prstGeom>
        </p:spPr>
        <p:txBody>
          <a:bodyPr anchor="t" rtlCol="false" tIns="0" lIns="0" bIns="0" rIns="0">
            <a:spAutoFit/>
          </a:bodyPr>
          <a:lstStyle/>
          <a:p>
            <a:pPr algn="ctr" marL="0" indent="0" lvl="0">
              <a:lnSpc>
                <a:spcPts val="2591"/>
              </a:lnSpc>
              <a:spcBef>
                <a:spcPct val="0"/>
              </a:spcBef>
            </a:pPr>
            <a:r>
              <a:rPr lang="en-US" sz="1851" spc="3">
                <a:solidFill>
                  <a:srgbClr val="101B40"/>
                </a:solidFill>
                <a:latin typeface="Montserrat"/>
                <a:ea typeface="Montserrat"/>
                <a:cs typeface="Montserrat"/>
                <a:sym typeface="Montserrat"/>
              </a:rPr>
              <a:t>OTHERS</a:t>
            </a:r>
          </a:p>
        </p:txBody>
      </p:sp>
      <p:sp>
        <p:nvSpPr>
          <p:cNvPr name="TextBox 32" id="32"/>
          <p:cNvSpPr txBox="true"/>
          <p:nvPr/>
        </p:nvSpPr>
        <p:spPr>
          <a:xfrm rot="0">
            <a:off x="804572" y="874492"/>
            <a:ext cx="1888114" cy="285832"/>
          </a:xfrm>
          <a:prstGeom prst="rect">
            <a:avLst/>
          </a:prstGeom>
        </p:spPr>
        <p:txBody>
          <a:bodyPr anchor="t" rtlCol="false" tIns="0" lIns="0" bIns="0" rIns="0">
            <a:spAutoFit/>
          </a:bodyPr>
          <a:lstStyle/>
          <a:p>
            <a:pPr algn="l" marL="0" indent="0" lvl="0">
              <a:lnSpc>
                <a:spcPts val="2235"/>
              </a:lnSpc>
            </a:pPr>
            <a:r>
              <a:rPr lang="en-US" b="true" sz="2051" spc="4">
                <a:solidFill>
                  <a:srgbClr val="101B40"/>
                </a:solidFill>
                <a:latin typeface="Montserrat Bold"/>
                <a:ea typeface="Montserrat Bold"/>
                <a:cs typeface="Montserrat Bold"/>
                <a:sym typeface="Montserrat Bold"/>
              </a:rPr>
              <a:t>SHE++V5.0</a:t>
            </a:r>
          </a:p>
        </p:txBody>
      </p:sp>
      <p:sp>
        <p:nvSpPr>
          <p:cNvPr name="TextBox 33" id="33"/>
          <p:cNvSpPr txBox="true"/>
          <p:nvPr/>
        </p:nvSpPr>
        <p:spPr>
          <a:xfrm rot="0">
            <a:off x="-208833" y="2108263"/>
            <a:ext cx="19415878" cy="589151"/>
          </a:xfrm>
          <a:prstGeom prst="rect">
            <a:avLst/>
          </a:prstGeom>
        </p:spPr>
        <p:txBody>
          <a:bodyPr anchor="t" rtlCol="false" tIns="0" lIns="0" bIns="0" rIns="0">
            <a:spAutoFit/>
          </a:bodyPr>
          <a:lstStyle/>
          <a:p>
            <a:pPr algn="ctr">
              <a:lnSpc>
                <a:spcPts val="4802"/>
              </a:lnSpc>
              <a:spcBef>
                <a:spcPct val="0"/>
              </a:spcBef>
            </a:pPr>
            <a:r>
              <a:rPr lang="en-US" b="true" sz="3430" spc="6">
                <a:solidFill>
                  <a:srgbClr val="8FA4C1"/>
                </a:solidFill>
                <a:latin typeface="Montserrat Bold"/>
                <a:ea typeface="Montserrat Bold"/>
                <a:cs typeface="Montserrat Bold"/>
                <a:sym typeface="Montserrat Bold"/>
              </a:rPr>
              <a:t>“AWS SERVICES OVERVIEW FOR AI FOOD REVIEW DETECTOR”</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DAGzegl7c18</dc:identifier>
  <dcterms:modified xsi:type="dcterms:W3CDTF">2011-08-01T06:04:30Z</dcterms:modified>
  <cp:revision>1</cp:revision>
  <dc:title>Fake Food Review Detector -She++v5.0</dc:title>
</cp:coreProperties>
</file>